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F8"/>
    <a:srgbClr val="FC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3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85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61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0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4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6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6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84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56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3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21B14-4EAA-4A3E-AB6C-95F9C7C342A3}" type="datetimeFigureOut">
              <a:rPr kumimoji="1" lang="ja-JP" altLang="en-US" smtClean="0"/>
              <a:t>2014/10/11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CA6E-65EF-4EDE-B026-D7ADD8BD34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04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536" y="116632"/>
            <a:ext cx="6120680" cy="7200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 </a:t>
            </a:r>
            <a:r>
              <a:rPr lang="en-US" altLang="ja-JP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by </a:t>
            </a:r>
            <a:r>
              <a:rPr lang="en-US" altLang="ja-JP" sz="32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butao</a:t>
            </a:r>
            <a:endParaRPr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95536" y="836712"/>
            <a:ext cx="85395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83568" y="1052736"/>
            <a:ext cx="44999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本資料の“位置づけ”と“内容”のご説明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6444044"/>
            <a:ext cx="632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一発合格道場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http://rmc-oden.com/blog/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1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536" y="116632"/>
            <a:ext cx="8352928" cy="7200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本資料の“位置づけ”と“内容”のご説明</a:t>
            </a:r>
            <a:endParaRPr lang="ja-JP" altLang="en-US" sz="3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95536" y="836712"/>
            <a:ext cx="85395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5496" y="6444044"/>
            <a:ext cx="327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一発合格道場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666287" y="1556792"/>
            <a:ext cx="7667411" cy="4464496"/>
          </a:xfrm>
          <a:prstGeom prst="foldedCorner">
            <a:avLst/>
          </a:prstGeom>
          <a:solidFill>
            <a:srgbClr val="ECF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本資料の位置づけ</a:t>
            </a:r>
            <a:r>
              <a:rPr kumimoji="1"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年の試験前（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週間前）に本資料を作った目的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全知識の内容の記憶を、強化するため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学んだこと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を瞬時に思い出せるようにするため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道場ブログに本資料を掲載した目的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皆さまがより効果的に学習を進められるようにするため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年試験前（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週間前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）の本資料の使い方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今まで学んだことをすぐに思い出せるかチェックする（会場にも持ち込む）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本資料の内容のご説明</a:t>
            </a:r>
            <a:r>
              <a:rPr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各シートの青色背景の枠は</a:t>
            </a:r>
            <a:r>
              <a:rPr lang="ja-JP" altLang="en-US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全知識の章タイトル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を意味しています。したがって、青</a:t>
            </a:r>
            <a:r>
              <a:rPr lang="ja-JP" altLang="en-US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色背景枠の番号は章番号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を意味しています。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ベースと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した全知識は</a:t>
            </a:r>
            <a:r>
              <a:rPr kumimoji="1" lang="en-US" altLang="ja-JP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kumimoji="1" lang="ja-JP" altLang="en-US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年度版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です。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年は章番号の変更がされ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ていない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かご確認ください。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6444044"/>
            <a:ext cx="632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一発合格道場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http://rmc-oden.com/blog/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9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86951"/>
              </p:ext>
            </p:extLst>
          </p:nvPr>
        </p:nvGraphicFramePr>
        <p:xfrm>
          <a:off x="1705747" y="592553"/>
          <a:ext cx="7258742" cy="5140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018"/>
                <a:gridCol w="2203908"/>
                <a:gridCol w="2203908"/>
                <a:gridCol w="2203908"/>
              </a:tblGrid>
              <a:tr h="41837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ハード</a:t>
                      </a:r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ソフト</a:t>
                      </a:r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テーマ別</a:t>
                      </a:r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2361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組織</a:t>
                      </a:r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  <a:tr h="2361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個人</a:t>
                      </a:r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37308" y="385820"/>
            <a:ext cx="1338348" cy="2093008"/>
          </a:xfrm>
          <a:prstGeom prst="rect">
            <a:avLst/>
          </a:prstGeom>
          <a:solidFill>
            <a:srgbClr val="ECF1F8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大枠戦略</a:t>
            </a:r>
            <a:endParaRPr kumimoji="1"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戦略</a:t>
            </a:r>
            <a:endParaRPr kumimoji="1"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↓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業務</a:t>
            </a:r>
            <a:endParaRPr kumimoji="1"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↓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</a:t>
            </a:r>
            <a:endParaRPr kumimoji="1"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48966" y="1419220"/>
            <a:ext cx="1418978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組織形態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44008" y="1412776"/>
            <a:ext cx="1672253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リーダーシップ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16016" y="1872960"/>
            <a:ext cx="1418978" cy="646331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６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組織風土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文化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05238" y="3491716"/>
            <a:ext cx="1418978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９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能力開発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30372" y="3501008"/>
            <a:ext cx="1346844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８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モチベ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UP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25828" y="4221088"/>
            <a:ext cx="1011815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評価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25828" y="4787860"/>
            <a:ext cx="1011815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報酬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67800" y="4221088"/>
            <a:ext cx="1242648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標準化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11760" y="5219908"/>
            <a:ext cx="1726755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キャリアコース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63932" y="2794996"/>
            <a:ext cx="2246128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組織のライフサイクル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948264" y="4931876"/>
            <a:ext cx="1473480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事業継承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45036" y="1412776"/>
            <a:ext cx="1473480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16.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同族会社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136152" y="1916832"/>
            <a:ext cx="1076961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18.M&amp;A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50220" y="2483604"/>
            <a:ext cx="1252266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22.IT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活用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0" y="6105696"/>
            <a:ext cx="889248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1087480" y="2190796"/>
            <a:ext cx="648072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36"/>
          <p:cNvSpPr/>
          <p:nvPr/>
        </p:nvSpPr>
        <p:spPr>
          <a:xfrm>
            <a:off x="2829000" y="6347436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>
            <a:off x="2785128" y="6493120"/>
            <a:ext cx="360040" cy="3326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145168" y="58176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596336" y="57017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↑組織内↑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33500" y="61071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↓組織外↓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42536" y="6177704"/>
            <a:ext cx="1473480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採用退職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948264" y="3645024"/>
            <a:ext cx="1704313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非正規活用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948264" y="4149080"/>
            <a:ext cx="1880643" cy="646331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ダイバーシティ・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マネジメント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48966" y="1918573"/>
            <a:ext cx="1418978" cy="646331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組織成立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要件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4" name="カギ線コネクタ 53"/>
          <p:cNvCxnSpPr/>
          <p:nvPr/>
        </p:nvCxnSpPr>
        <p:spPr>
          <a:xfrm rot="5400000">
            <a:off x="-1792886" y="3970531"/>
            <a:ext cx="4527212" cy="150367"/>
          </a:xfrm>
          <a:prstGeom prst="bentConnector3">
            <a:avLst>
              <a:gd name="adj1" fmla="val 2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179512" y="6458112"/>
            <a:ext cx="1962397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アウトソーシング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483768" y="3427332"/>
            <a:ext cx="4176464" cy="577732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5806868" y="3918988"/>
            <a:ext cx="792088" cy="2880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能力向上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995936" y="4643844"/>
            <a:ext cx="2156360" cy="369332"/>
          </a:xfrm>
          <a:prstGeom prst="rect">
            <a:avLst/>
          </a:prstGeom>
          <a:solidFill>
            <a:srgbClr val="ECF1F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10.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インターナルマーケ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6" name="直線矢印コネクタ 75"/>
          <p:cNvCxnSpPr>
            <a:stCxn id="20" idx="0"/>
            <a:endCxn id="18" idx="2"/>
          </p:cNvCxnSpPr>
          <p:nvPr/>
        </p:nvCxnSpPr>
        <p:spPr>
          <a:xfrm flipV="1">
            <a:off x="2931736" y="3861048"/>
            <a:ext cx="482991" cy="360040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20" idx="0"/>
            <a:endCxn id="19" idx="2"/>
          </p:cNvCxnSpPr>
          <p:nvPr/>
        </p:nvCxnSpPr>
        <p:spPr>
          <a:xfrm flipV="1">
            <a:off x="2931736" y="3870340"/>
            <a:ext cx="2672058" cy="35074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20" idx="2"/>
            <a:endCxn id="21" idx="0"/>
          </p:cNvCxnSpPr>
          <p:nvPr/>
        </p:nvCxnSpPr>
        <p:spPr>
          <a:xfrm>
            <a:off x="2931736" y="4590420"/>
            <a:ext cx="0" cy="197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0" y="0"/>
            <a:ext cx="2831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kumimoji="1"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2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580044" y="17586"/>
            <a:ext cx="15584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u="sng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Butao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734410" y="6540334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一発合格道場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http://rmc-oden.com/blog/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9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正方形/長方形 151"/>
          <p:cNvSpPr/>
          <p:nvPr/>
        </p:nvSpPr>
        <p:spPr>
          <a:xfrm>
            <a:off x="5467198" y="3789041"/>
            <a:ext cx="1694928" cy="26372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3568312" y="3789039"/>
            <a:ext cx="1850484" cy="2637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1824782" y="3789039"/>
            <a:ext cx="1678798" cy="2637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77524" y="3789039"/>
            <a:ext cx="1678798" cy="2637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80044" y="17586"/>
            <a:ext cx="15584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u="sng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Butao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2831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kumimoji="1"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kumimoji="1"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2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7864" y="908720"/>
            <a:ext cx="1207205" cy="249859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外部環境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51520" y="836712"/>
            <a:ext cx="88569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7236296" y="200055"/>
            <a:ext cx="0" cy="6657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15816" y="440001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プロセス軸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36508" y="43740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17971" y="1378000"/>
            <a:ext cx="906991" cy="249859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7504" y="2148477"/>
            <a:ext cx="1327925" cy="249859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ターゲティング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73632" y="2780928"/>
            <a:ext cx="1606790" cy="249859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ブランド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6570" y="3583323"/>
            <a:ext cx="1467887" cy="3547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Product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25219" y="3594720"/>
            <a:ext cx="1077924" cy="3547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Place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82769" y="3583763"/>
            <a:ext cx="1021570" cy="3547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Price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03531" y="3602625"/>
            <a:ext cx="1559633" cy="39019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Promotion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46551" y="4149521"/>
            <a:ext cx="1327925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品揃え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6551" y="4437785"/>
            <a:ext cx="1327925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共同開発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6551" y="4726049"/>
            <a:ext cx="1327925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カニバリ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46551" y="5014313"/>
            <a:ext cx="1327925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サービス別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860786" y="4149521"/>
            <a:ext cx="1606790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直販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860786" y="4437785"/>
            <a:ext cx="1606790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10.OEM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60786" y="4726049"/>
            <a:ext cx="1606790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主要顧客依存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860786" y="5014313"/>
            <a:ext cx="1606790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企業間連携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860786" y="5302575"/>
            <a:ext cx="1606790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外注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19384" y="5001128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店舗販売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619384" y="5289392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26.ISM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619384" y="5577656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20.HP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BBS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619384" y="5865920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人的販売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619384" y="6154183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609820" y="4149521"/>
            <a:ext cx="1767469" cy="251147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en-US" altLang="ja-JP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価格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609820" y="4442208"/>
            <a:ext cx="1767469" cy="251147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ロスリーダー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609820" y="4734895"/>
            <a:ext cx="1767469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メニュー選択価格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609820" y="5027582"/>
            <a:ext cx="1767469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プライスライニング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035262" y="512835"/>
            <a:ext cx="453495" cy="2413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8144" y="6483778"/>
            <a:ext cx="7063982" cy="299883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24.IT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979831" y="6526537"/>
            <a:ext cx="1097459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27.POS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281266" y="1373898"/>
            <a:ext cx="1800200" cy="783477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商店街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281266" y="2733877"/>
            <a:ext cx="1800200" cy="783477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29.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合併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281266" y="4093856"/>
            <a:ext cx="1800200" cy="783477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地域資源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281266" y="5453835"/>
            <a:ext cx="1800200" cy="783477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31.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リスクマネジメント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75656" y="1355758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アンゾフ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475656" y="1909807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囲い込み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516758" y="204870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FRP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516758" y="2314145"/>
            <a:ext cx="50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FSP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0" name="表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14816"/>
              </p:ext>
            </p:extLst>
          </p:nvPr>
        </p:nvGraphicFramePr>
        <p:xfrm>
          <a:off x="3131840" y="1591610"/>
          <a:ext cx="2295872" cy="613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936"/>
                <a:gridCol w="1147936"/>
              </a:tblGrid>
              <a:tr h="306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市場浸透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新商品開発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06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新市場開拓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多角化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2" name="直線矢印コネクタ 61"/>
          <p:cNvCxnSpPr/>
          <p:nvPr/>
        </p:nvCxnSpPr>
        <p:spPr>
          <a:xfrm flipV="1">
            <a:off x="3563888" y="1289119"/>
            <a:ext cx="0" cy="326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3101676" y="969456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まずはこれ！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514302" y="2185700"/>
            <a:ext cx="141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“だれに“のレベルを気にする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463766" y="2204864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実現可能性と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合理性を意識する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5580112" y="1244850"/>
            <a:ext cx="106304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6118857" y="836712"/>
            <a:ext cx="0" cy="79618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/楕円 72"/>
          <p:cNvSpPr/>
          <p:nvPr/>
        </p:nvSpPr>
        <p:spPr>
          <a:xfrm>
            <a:off x="5686809" y="909841"/>
            <a:ext cx="273802" cy="278191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円/楕円 73"/>
          <p:cNvSpPr/>
          <p:nvPr/>
        </p:nvSpPr>
        <p:spPr>
          <a:xfrm>
            <a:off x="5701039" y="1337820"/>
            <a:ext cx="273802" cy="278191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円/楕円 74"/>
          <p:cNvSpPr/>
          <p:nvPr/>
        </p:nvSpPr>
        <p:spPr>
          <a:xfrm>
            <a:off x="6247123" y="1327979"/>
            <a:ext cx="273802" cy="278191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円/楕円 75"/>
          <p:cNvSpPr/>
          <p:nvPr/>
        </p:nvSpPr>
        <p:spPr>
          <a:xfrm>
            <a:off x="6247883" y="895931"/>
            <a:ext cx="273802" cy="278191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811126" y="162364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深さ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アイテム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588224" y="1027509"/>
            <a:ext cx="573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幅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カテゴリ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3" name="カギ線コネクタ 82"/>
          <p:cNvCxnSpPr>
            <a:stCxn id="15" idx="3"/>
            <a:endCxn id="55" idx="1"/>
          </p:cNvCxnSpPr>
          <p:nvPr/>
        </p:nvCxnSpPr>
        <p:spPr>
          <a:xfrm>
            <a:off x="1224962" y="1502930"/>
            <a:ext cx="250694" cy="67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>
            <a:stCxn id="6" idx="2"/>
            <a:endCxn id="15" idx="0"/>
          </p:cNvCxnSpPr>
          <p:nvPr/>
        </p:nvCxnSpPr>
        <p:spPr>
          <a:xfrm>
            <a:off x="771467" y="1158579"/>
            <a:ext cx="0" cy="219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15" idx="2"/>
            <a:endCxn id="16" idx="0"/>
          </p:cNvCxnSpPr>
          <p:nvPr/>
        </p:nvCxnSpPr>
        <p:spPr>
          <a:xfrm>
            <a:off x="771467" y="1627859"/>
            <a:ext cx="0" cy="5206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カギ線コネクタ 94"/>
          <p:cNvCxnSpPr>
            <a:stCxn id="15" idx="3"/>
            <a:endCxn id="56" idx="1"/>
          </p:cNvCxnSpPr>
          <p:nvPr/>
        </p:nvCxnSpPr>
        <p:spPr>
          <a:xfrm>
            <a:off x="1224962" y="1502930"/>
            <a:ext cx="250694" cy="5607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カギ線コネクタ 97"/>
          <p:cNvCxnSpPr>
            <a:stCxn id="56" idx="3"/>
          </p:cNvCxnSpPr>
          <p:nvPr/>
        </p:nvCxnSpPr>
        <p:spPr>
          <a:xfrm>
            <a:off x="2323965" y="2063696"/>
            <a:ext cx="192793" cy="1637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カギ線コネクタ 100"/>
          <p:cNvCxnSpPr>
            <a:stCxn id="56" idx="3"/>
          </p:cNvCxnSpPr>
          <p:nvPr/>
        </p:nvCxnSpPr>
        <p:spPr>
          <a:xfrm>
            <a:off x="2323965" y="2063696"/>
            <a:ext cx="192793" cy="429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>
            <a:stCxn id="55" idx="3"/>
          </p:cNvCxnSpPr>
          <p:nvPr/>
        </p:nvCxnSpPr>
        <p:spPr>
          <a:xfrm>
            <a:off x="2195725" y="1509647"/>
            <a:ext cx="829506" cy="153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endCxn id="64" idx="1"/>
          </p:cNvCxnSpPr>
          <p:nvPr/>
        </p:nvCxnSpPr>
        <p:spPr>
          <a:xfrm>
            <a:off x="3392440" y="2182071"/>
            <a:ext cx="121862" cy="265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endCxn id="65" idx="1"/>
          </p:cNvCxnSpPr>
          <p:nvPr/>
        </p:nvCxnSpPr>
        <p:spPr>
          <a:xfrm>
            <a:off x="5210827" y="2063696"/>
            <a:ext cx="252939" cy="402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>
          <a:xfrm flipV="1">
            <a:off x="5210827" y="1289119"/>
            <a:ext cx="231988" cy="3437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4640813" y="90872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検討軸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3" name="カギ線コネクタ 132"/>
          <p:cNvCxnSpPr>
            <a:stCxn id="16" idx="2"/>
            <a:endCxn id="17" idx="1"/>
          </p:cNvCxnSpPr>
          <p:nvPr/>
        </p:nvCxnSpPr>
        <p:spPr>
          <a:xfrm rot="16200000" flipH="1">
            <a:off x="1468788" y="1701014"/>
            <a:ext cx="507522" cy="190216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539552" y="3053970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5" name="直線矢印コネクタ 144"/>
          <p:cNvCxnSpPr>
            <a:stCxn id="16" idx="2"/>
            <a:endCxn id="142" idx="0"/>
          </p:cNvCxnSpPr>
          <p:nvPr/>
        </p:nvCxnSpPr>
        <p:spPr>
          <a:xfrm>
            <a:off x="771467" y="2398336"/>
            <a:ext cx="3887" cy="6556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右中かっこ 147"/>
          <p:cNvSpPr/>
          <p:nvPr/>
        </p:nvSpPr>
        <p:spPr>
          <a:xfrm rot="16200000">
            <a:off x="3475436" y="-88246"/>
            <a:ext cx="300631" cy="7077073"/>
          </a:xfrm>
          <a:prstGeom prst="rightBrace">
            <a:avLst>
              <a:gd name="adj1" fmla="val 8333"/>
              <a:gd name="adj2" fmla="val 101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152"/>
          <p:cNvSpPr/>
          <p:nvPr/>
        </p:nvSpPr>
        <p:spPr>
          <a:xfrm>
            <a:off x="5526326" y="4143458"/>
            <a:ext cx="1552464" cy="78566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70212" y="4025144"/>
            <a:ext cx="73289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プル戦略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19384" y="4352594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パブリシティ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619384" y="4640857"/>
            <a:ext cx="1327926" cy="227145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19.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口コミ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7734410" y="6540334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一発合格道場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http://rmc-oden.com/blog/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53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/>
          <p:nvPr/>
        </p:nvCxnSpPr>
        <p:spPr>
          <a:xfrm>
            <a:off x="2517273" y="749714"/>
            <a:ext cx="0" cy="604867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989058" y="716792"/>
            <a:ext cx="0" cy="604867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ホームベース 3"/>
          <p:cNvSpPr/>
          <p:nvPr/>
        </p:nvSpPr>
        <p:spPr>
          <a:xfrm>
            <a:off x="899592" y="1484784"/>
            <a:ext cx="812661" cy="1224136"/>
          </a:xfrm>
          <a:prstGeom prst="homePlate">
            <a:avLst/>
          </a:prstGeom>
          <a:solidFill>
            <a:srgbClr val="ECF1F8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ホームベース 4"/>
          <p:cNvSpPr/>
          <p:nvPr/>
        </p:nvSpPr>
        <p:spPr>
          <a:xfrm>
            <a:off x="1719602" y="1484784"/>
            <a:ext cx="812661" cy="122413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ホームベース 5"/>
          <p:cNvSpPr/>
          <p:nvPr/>
        </p:nvSpPr>
        <p:spPr>
          <a:xfrm>
            <a:off x="2539612" y="1484784"/>
            <a:ext cx="812661" cy="1224136"/>
          </a:xfrm>
          <a:prstGeom prst="homePlate">
            <a:avLst/>
          </a:prstGeom>
          <a:solidFill>
            <a:srgbClr val="ECF1F8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ホームベース 6"/>
          <p:cNvSpPr/>
          <p:nvPr/>
        </p:nvSpPr>
        <p:spPr>
          <a:xfrm>
            <a:off x="3359622" y="1484784"/>
            <a:ext cx="812661" cy="122413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ホームベース 7"/>
          <p:cNvSpPr/>
          <p:nvPr/>
        </p:nvSpPr>
        <p:spPr>
          <a:xfrm>
            <a:off x="4179632" y="1484784"/>
            <a:ext cx="812661" cy="122413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ホームベース 8"/>
          <p:cNvSpPr/>
          <p:nvPr/>
        </p:nvSpPr>
        <p:spPr>
          <a:xfrm>
            <a:off x="4999642" y="1484784"/>
            <a:ext cx="812661" cy="122413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819652" y="1484784"/>
            <a:ext cx="812661" cy="1224136"/>
          </a:xfrm>
          <a:prstGeom prst="homePlate">
            <a:avLst/>
          </a:prstGeom>
          <a:solidFill>
            <a:srgbClr val="ECF1F8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ホームベース 10"/>
          <p:cNvSpPr/>
          <p:nvPr/>
        </p:nvSpPr>
        <p:spPr>
          <a:xfrm>
            <a:off x="6639659" y="1484784"/>
            <a:ext cx="812661" cy="122413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9592" y="16288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15.</a:t>
            </a: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19602" y="19225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39612" y="1625858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59622" y="18936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調達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79632" y="18936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99642" y="18936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19652" y="1628800"/>
            <a:ext cx="729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17.</a:t>
            </a: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マーケ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09679" y="1762509"/>
            <a:ext cx="835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顧客の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手元へ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0"/>
            <a:ext cx="2831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r>
              <a:rPr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2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721512" y="4437112"/>
            <a:ext cx="4950568" cy="28803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コミュニケーション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703098" y="4869160"/>
            <a:ext cx="4950568" cy="28803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9.IT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活用／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19.CADCAM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703098" y="5229200"/>
            <a:ext cx="4950568" cy="28803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コンカレントエンジニアリング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39752" y="5619220"/>
            <a:ext cx="2740649" cy="28803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製造現場の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checkpoint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03098" y="6021288"/>
            <a:ext cx="4950568" cy="28803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アウトソーシング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020272" y="4058438"/>
            <a:ext cx="793868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20272" y="4774927"/>
            <a:ext cx="793868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7.C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20272" y="5410678"/>
            <a:ext cx="793868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8.D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7470" y="3789040"/>
            <a:ext cx="1406386" cy="821790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工場設置の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SLP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0486" y="5703554"/>
            <a:ext cx="1406386" cy="821790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14.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8" name="直線矢印コネクタ 37"/>
          <p:cNvCxnSpPr>
            <a:stCxn id="35" idx="0"/>
          </p:cNvCxnSpPr>
          <p:nvPr/>
        </p:nvCxnSpPr>
        <p:spPr>
          <a:xfrm flipV="1">
            <a:off x="760663" y="2622978"/>
            <a:ext cx="1756610" cy="116606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5" idx="2"/>
            <a:endCxn id="36" idx="0"/>
          </p:cNvCxnSpPr>
          <p:nvPr/>
        </p:nvCxnSpPr>
        <p:spPr>
          <a:xfrm flipH="1">
            <a:off x="753679" y="4610830"/>
            <a:ext cx="6984" cy="109272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1629309" y="594120"/>
            <a:ext cx="1798606" cy="63261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10.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営業と工場の役割分担</a:t>
            </a:r>
          </a:p>
        </p:txBody>
      </p:sp>
      <p:sp>
        <p:nvSpPr>
          <p:cNvPr id="45" name="左中かっこ 44"/>
          <p:cNvSpPr/>
          <p:nvPr/>
        </p:nvSpPr>
        <p:spPr>
          <a:xfrm flipH="1">
            <a:off x="7812360" y="4005064"/>
            <a:ext cx="385641" cy="199688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185779" y="4759354"/>
            <a:ext cx="82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最終目標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420403" y="3069378"/>
            <a:ext cx="793868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.PQ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606403" y="3068960"/>
            <a:ext cx="960581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生産方式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932040" y="639127"/>
            <a:ext cx="1635096" cy="632612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18.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出荷配送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619531" y="3731802"/>
            <a:ext cx="960581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管理方式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1" name="直線矢印コネクタ 50"/>
          <p:cNvCxnSpPr>
            <a:endCxn id="47" idx="0"/>
          </p:cNvCxnSpPr>
          <p:nvPr/>
        </p:nvCxnSpPr>
        <p:spPr>
          <a:xfrm flipH="1">
            <a:off x="3817337" y="2291862"/>
            <a:ext cx="396934" cy="77751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7" idx="3"/>
            <a:endCxn id="48" idx="1"/>
          </p:cNvCxnSpPr>
          <p:nvPr/>
        </p:nvCxnSpPr>
        <p:spPr>
          <a:xfrm flipV="1">
            <a:off x="4214271" y="3349607"/>
            <a:ext cx="392132" cy="41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7" idx="3"/>
            <a:endCxn id="50" idx="1"/>
          </p:cNvCxnSpPr>
          <p:nvPr/>
        </p:nvCxnSpPr>
        <p:spPr>
          <a:xfrm>
            <a:off x="4214271" y="3350025"/>
            <a:ext cx="405260" cy="66242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48" idx="3"/>
            <a:endCxn id="64" idx="0"/>
          </p:cNvCxnSpPr>
          <p:nvPr/>
        </p:nvCxnSpPr>
        <p:spPr>
          <a:xfrm>
            <a:off x="5566984" y="3349607"/>
            <a:ext cx="554078" cy="35221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5724128" y="3701822"/>
            <a:ext cx="793868" cy="561294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13.IE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5" name="直線矢印コネクタ 64"/>
          <p:cNvCxnSpPr>
            <a:stCxn id="31" idx="3"/>
            <a:endCxn id="70" idx="1"/>
          </p:cNvCxnSpPr>
          <p:nvPr/>
        </p:nvCxnSpPr>
        <p:spPr>
          <a:xfrm>
            <a:off x="6653666" y="6165304"/>
            <a:ext cx="395747" cy="15876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7049413" y="6132382"/>
            <a:ext cx="2059091" cy="383371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23.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どれかを海外へ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左中かっこ 71"/>
          <p:cNvSpPr/>
          <p:nvPr/>
        </p:nvSpPr>
        <p:spPr>
          <a:xfrm flipH="1">
            <a:off x="7574074" y="620688"/>
            <a:ext cx="587974" cy="322599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8212648" y="980728"/>
            <a:ext cx="793868" cy="1203183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技術継承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8214428" y="2261882"/>
            <a:ext cx="793868" cy="1203183"/>
          </a:xfrm>
          <a:prstGeom prst="rect">
            <a:avLst/>
          </a:prstGeom>
          <a:solidFill>
            <a:srgbClr val="ECF1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22.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エコ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ロジー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924529" y="479539"/>
            <a:ext cx="121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左記の流れを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次世代へ継承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926396" y="3458980"/>
            <a:ext cx="1219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左記の流れを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よりエコロジーに行う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ホームベース 76"/>
          <p:cNvSpPr/>
          <p:nvPr/>
        </p:nvSpPr>
        <p:spPr>
          <a:xfrm>
            <a:off x="71941" y="1484784"/>
            <a:ext cx="812661" cy="122413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1941" y="1747519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顧客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ニーズ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580044" y="17586"/>
            <a:ext cx="15584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u="sng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Butao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ファイナルペーパー</a:t>
            </a:r>
            <a:endParaRPr kumimoji="1"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734410" y="6540334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一発合格道場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http://rmc-oden.com/blog/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3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画面に合わせる (4:3)</PresentationFormat>
  <Paragraphs>175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2014-10-12T02:24:42Z</dcterms:created>
  <dcterms:modified xsi:type="dcterms:W3CDTF">2014-10-12T02:48:45Z</dcterms:modified>
</cp:coreProperties>
</file>