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80" r:id="rId34"/>
    <p:sldId id="292" r:id="rId35"/>
    <p:sldId id="293" r:id="rId36"/>
    <p:sldId id="294" r:id="rId37"/>
    <p:sldId id="295" r:id="rId38"/>
    <p:sldId id="296" r:id="rId39"/>
    <p:sldId id="297" r:id="rId40"/>
    <p:sldId id="298" r:id="rId41"/>
    <p:sldId id="299" r:id="rId42"/>
    <p:sldId id="300" r:id="rId43"/>
    <p:sldId id="301" r:id="rId44"/>
    <p:sldId id="302" r:id="rId45"/>
    <p:sldId id="290" r:id="rId46"/>
    <p:sldId id="303" r:id="rId47"/>
    <p:sldId id="304" r:id="rId48"/>
    <p:sldId id="291" r:id="rId49"/>
    <p:sldId id="305" r:id="rId50"/>
    <p:sldId id="306" r:id="rId51"/>
    <p:sldId id="259" r:id="rId5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UN ONODERA" userId="7180c2d5bc3cbd98" providerId="LiveId" clId="{E0BC357F-4137-48FF-9B34-6D92896D0A71}"/>
    <pc:docChg chg="undo custSel addSld delSld modSld">
      <pc:chgData name="SHUN ONODERA" userId="7180c2d5bc3cbd98" providerId="LiveId" clId="{E0BC357F-4137-48FF-9B34-6D92896D0A71}" dt="2022-02-04T07:58:33.359" v="8701" actId="20577"/>
      <pc:docMkLst>
        <pc:docMk/>
      </pc:docMkLst>
      <pc:sldChg chg="modSp">
        <pc:chgData name="SHUN ONODERA" userId="7180c2d5bc3cbd98" providerId="LiveId" clId="{E0BC357F-4137-48FF-9B34-6D92896D0A71}" dt="2022-02-04T05:03:40.782" v="2595"/>
        <pc:sldMkLst>
          <pc:docMk/>
          <pc:sldMk cId="1187022733" sldId="269"/>
        </pc:sldMkLst>
        <pc:graphicFrameChg chg="mod">
          <ac:chgData name="SHUN ONODERA" userId="7180c2d5bc3cbd98" providerId="LiveId" clId="{E0BC357F-4137-48FF-9B34-6D92896D0A71}" dt="2022-02-04T05:03:40.782" v="2595"/>
          <ac:graphicFrameMkLst>
            <pc:docMk/>
            <pc:sldMk cId="1187022733" sldId="269"/>
            <ac:graphicFrameMk id="10" creationId="{2EE8AC06-5794-436E-B5D4-E434F538ECAC}"/>
          </ac:graphicFrameMkLst>
        </pc:graphicFrameChg>
      </pc:sldChg>
      <pc:sldChg chg="addSp modSp mod">
        <pc:chgData name="SHUN ONODERA" userId="7180c2d5bc3cbd98" providerId="LiveId" clId="{E0BC357F-4137-48FF-9B34-6D92896D0A71}" dt="2022-02-04T05:13:17.910" v="3127" actId="1037"/>
        <pc:sldMkLst>
          <pc:docMk/>
          <pc:sldMk cId="750159212" sldId="290"/>
        </pc:sldMkLst>
        <pc:spChg chg="add mod">
          <ac:chgData name="SHUN ONODERA" userId="7180c2d5bc3cbd98" providerId="LiveId" clId="{E0BC357F-4137-48FF-9B34-6D92896D0A71}" dt="2022-02-04T05:10:16.916" v="3016" actId="404"/>
          <ac:spMkLst>
            <pc:docMk/>
            <pc:sldMk cId="750159212" sldId="290"/>
            <ac:spMk id="2" creationId="{45AD71C2-A4CE-48F7-AA84-A83F6CAA1A8D}"/>
          </ac:spMkLst>
        </pc:spChg>
        <pc:spChg chg="add mod">
          <ac:chgData name="SHUN ONODERA" userId="7180c2d5bc3cbd98" providerId="LiveId" clId="{E0BC357F-4137-48FF-9B34-6D92896D0A71}" dt="2022-02-04T05:10:16.916" v="3016" actId="404"/>
          <ac:spMkLst>
            <pc:docMk/>
            <pc:sldMk cId="750159212" sldId="290"/>
            <ac:spMk id="4" creationId="{F10BEC78-7E42-48DF-83A4-C93F18EEDB0C}"/>
          </ac:spMkLst>
        </pc:spChg>
        <pc:spChg chg="add mod">
          <ac:chgData name="SHUN ONODERA" userId="7180c2d5bc3cbd98" providerId="LiveId" clId="{E0BC357F-4137-48FF-9B34-6D92896D0A71}" dt="2022-02-04T05:13:17.910" v="3127" actId="1037"/>
          <ac:spMkLst>
            <pc:docMk/>
            <pc:sldMk cId="750159212" sldId="290"/>
            <ac:spMk id="5" creationId="{327482F8-E51B-45A7-8709-93096DBDE4E1}"/>
          </ac:spMkLst>
        </pc:spChg>
        <pc:spChg chg="mod">
          <ac:chgData name="SHUN ONODERA" userId="7180c2d5bc3cbd98" providerId="LiveId" clId="{E0BC357F-4137-48FF-9B34-6D92896D0A71}" dt="2022-02-04T05:10:16.916" v="3016" actId="404"/>
          <ac:spMkLst>
            <pc:docMk/>
            <pc:sldMk cId="750159212" sldId="290"/>
            <ac:spMk id="7" creationId="{457AF8C1-5619-476C-B409-F67C8155E847}"/>
          </ac:spMkLst>
        </pc:spChg>
        <pc:spChg chg="mod">
          <ac:chgData name="SHUN ONODERA" userId="7180c2d5bc3cbd98" providerId="LiveId" clId="{E0BC357F-4137-48FF-9B34-6D92896D0A71}" dt="2022-02-04T05:10:16.916" v="3016" actId="404"/>
          <ac:spMkLst>
            <pc:docMk/>
            <pc:sldMk cId="750159212" sldId="290"/>
            <ac:spMk id="9" creationId="{A43B096E-01B3-4600-86B1-5263CE90E880}"/>
          </ac:spMkLst>
        </pc:spChg>
        <pc:spChg chg="mod">
          <ac:chgData name="SHUN ONODERA" userId="7180c2d5bc3cbd98" providerId="LiveId" clId="{E0BC357F-4137-48FF-9B34-6D92896D0A71}" dt="2022-02-04T05:10:16.916" v="3016" actId="404"/>
          <ac:spMkLst>
            <pc:docMk/>
            <pc:sldMk cId="750159212" sldId="290"/>
            <ac:spMk id="11" creationId="{ADFFB76D-167C-4AAE-A653-253465662C54}"/>
          </ac:spMkLst>
        </pc:spChg>
        <pc:spChg chg="mod">
          <ac:chgData name="SHUN ONODERA" userId="7180c2d5bc3cbd98" providerId="LiveId" clId="{E0BC357F-4137-48FF-9B34-6D92896D0A71}" dt="2022-02-04T05:10:16.916" v="3016" actId="404"/>
          <ac:spMkLst>
            <pc:docMk/>
            <pc:sldMk cId="750159212" sldId="290"/>
            <ac:spMk id="12" creationId="{97B147BC-D4A4-4298-A8CB-8A9F80D48892}"/>
          </ac:spMkLst>
        </pc:spChg>
        <pc:grpChg chg="add mod">
          <ac:chgData name="SHUN ONODERA" userId="7180c2d5bc3cbd98" providerId="LiveId" clId="{E0BC357F-4137-48FF-9B34-6D92896D0A71}" dt="2022-02-04T05:13:17.910" v="3127" actId="1037"/>
          <ac:grpSpMkLst>
            <pc:docMk/>
            <pc:sldMk cId="750159212" sldId="290"/>
            <ac:grpSpMk id="3" creationId="{67DA3E06-4B40-49E5-8940-A8DEF88CC753}"/>
          </ac:grpSpMkLst>
        </pc:grpChg>
        <pc:grpChg chg="add mod">
          <ac:chgData name="SHUN ONODERA" userId="7180c2d5bc3cbd98" providerId="LiveId" clId="{E0BC357F-4137-48FF-9B34-6D92896D0A71}" dt="2022-02-04T05:13:17.910" v="3127" actId="1037"/>
          <ac:grpSpMkLst>
            <pc:docMk/>
            <pc:sldMk cId="750159212" sldId="290"/>
            <ac:grpSpMk id="6" creationId="{76B4784E-4B8E-441D-A205-214AAAC6A1E2}"/>
          </ac:grpSpMkLst>
        </pc:grpChg>
        <pc:grpChg chg="add mod">
          <ac:chgData name="SHUN ONODERA" userId="7180c2d5bc3cbd98" providerId="LiveId" clId="{E0BC357F-4137-48FF-9B34-6D92896D0A71}" dt="2022-02-04T05:13:17.910" v="3127" actId="1037"/>
          <ac:grpSpMkLst>
            <pc:docMk/>
            <pc:sldMk cId="750159212" sldId="290"/>
            <ac:grpSpMk id="10" creationId="{7A07D4A6-EFF5-4549-84D7-67B259C5DF74}"/>
          </ac:grpSpMkLst>
        </pc:grpChg>
      </pc:sldChg>
      <pc:sldChg chg="modSp mod">
        <pc:chgData name="SHUN ONODERA" userId="7180c2d5bc3cbd98" providerId="LiveId" clId="{E0BC357F-4137-48FF-9B34-6D92896D0A71}" dt="2022-02-04T04:44:36.252" v="790" actId="20577"/>
        <pc:sldMkLst>
          <pc:docMk/>
          <pc:sldMk cId="21529268" sldId="301"/>
        </pc:sldMkLst>
        <pc:spChg chg="mod">
          <ac:chgData name="SHUN ONODERA" userId="7180c2d5bc3cbd98" providerId="LiveId" clId="{E0BC357F-4137-48FF-9B34-6D92896D0A71}" dt="2022-02-04T04:44:36.252" v="790" actId="20577"/>
          <ac:spMkLst>
            <pc:docMk/>
            <pc:sldMk cId="21529268" sldId="301"/>
            <ac:spMk id="3" creationId="{5AA7CD17-2EFD-46E8-ADD8-924352AD5E99}"/>
          </ac:spMkLst>
        </pc:spChg>
        <pc:graphicFrameChg chg="modGraphic">
          <ac:chgData name="SHUN ONODERA" userId="7180c2d5bc3cbd98" providerId="LiveId" clId="{E0BC357F-4137-48FF-9B34-6D92896D0A71}" dt="2022-02-04T04:44:04.224" v="662" actId="20577"/>
          <ac:graphicFrameMkLst>
            <pc:docMk/>
            <pc:sldMk cId="21529268" sldId="301"/>
            <ac:graphicFrameMk id="4" creationId="{2B2AC3D3-51EE-4905-8E84-A4EE9EA11AC6}"/>
          </ac:graphicFrameMkLst>
        </pc:graphicFrameChg>
      </pc:sldChg>
      <pc:sldChg chg="modSp add mod">
        <pc:chgData name="SHUN ONODERA" userId="7180c2d5bc3cbd98" providerId="LiveId" clId="{E0BC357F-4137-48FF-9B34-6D92896D0A71}" dt="2022-02-04T04:58:09.587" v="2593" actId="20577"/>
        <pc:sldMkLst>
          <pc:docMk/>
          <pc:sldMk cId="2476745913" sldId="302"/>
        </pc:sldMkLst>
        <pc:spChg chg="mod">
          <ac:chgData name="SHUN ONODERA" userId="7180c2d5bc3cbd98" providerId="LiveId" clId="{E0BC357F-4137-48FF-9B34-6D92896D0A71}" dt="2022-02-04T04:58:09.587" v="2593" actId="20577"/>
          <ac:spMkLst>
            <pc:docMk/>
            <pc:sldMk cId="2476745913" sldId="302"/>
            <ac:spMk id="2" creationId="{85DE675A-A7FE-408B-B381-3B2DE90C5F52}"/>
          </ac:spMkLst>
        </pc:spChg>
        <pc:spChg chg="mod">
          <ac:chgData name="SHUN ONODERA" userId="7180c2d5bc3cbd98" providerId="LiveId" clId="{E0BC357F-4137-48FF-9B34-6D92896D0A71}" dt="2022-02-04T04:58:00.570" v="2588" actId="20577"/>
          <ac:spMkLst>
            <pc:docMk/>
            <pc:sldMk cId="2476745913" sldId="302"/>
            <ac:spMk id="3" creationId="{5AA7CD17-2EFD-46E8-ADD8-924352AD5E99}"/>
          </ac:spMkLst>
        </pc:spChg>
        <pc:graphicFrameChg chg="mod modGraphic">
          <ac:chgData name="SHUN ONODERA" userId="7180c2d5bc3cbd98" providerId="LiveId" clId="{E0BC357F-4137-48FF-9B34-6D92896D0A71}" dt="2022-02-04T04:56:29.246" v="2308" actId="20577"/>
          <ac:graphicFrameMkLst>
            <pc:docMk/>
            <pc:sldMk cId="2476745913" sldId="302"/>
            <ac:graphicFrameMk id="4" creationId="{2B2AC3D3-51EE-4905-8E84-A4EE9EA11AC6}"/>
          </ac:graphicFrameMkLst>
        </pc:graphicFrameChg>
      </pc:sldChg>
      <pc:sldChg chg="addSp delSp modSp add mod">
        <pc:chgData name="SHUN ONODERA" userId="7180c2d5bc3cbd98" providerId="LiveId" clId="{E0BC357F-4137-48FF-9B34-6D92896D0A71}" dt="2022-02-04T05:55:25.648" v="4781" actId="1076"/>
        <pc:sldMkLst>
          <pc:docMk/>
          <pc:sldMk cId="225385718" sldId="303"/>
        </pc:sldMkLst>
        <pc:spChg chg="mod">
          <ac:chgData name="SHUN ONODERA" userId="7180c2d5bc3cbd98" providerId="LiveId" clId="{E0BC357F-4137-48FF-9B34-6D92896D0A71}" dt="2022-02-04T05:42:31.157" v="4503" actId="1076"/>
          <ac:spMkLst>
            <pc:docMk/>
            <pc:sldMk cId="225385718" sldId="303"/>
            <ac:spMk id="2" creationId="{85DE675A-A7FE-408B-B381-3B2DE90C5F52}"/>
          </ac:spMkLst>
        </pc:spChg>
        <pc:spChg chg="del">
          <ac:chgData name="SHUN ONODERA" userId="7180c2d5bc3cbd98" providerId="LiveId" clId="{E0BC357F-4137-48FF-9B34-6D92896D0A71}" dt="2022-02-04T05:19:59.973" v="3172" actId="478"/>
          <ac:spMkLst>
            <pc:docMk/>
            <pc:sldMk cId="225385718" sldId="303"/>
            <ac:spMk id="3" creationId="{5AA7CD17-2EFD-46E8-ADD8-924352AD5E99}"/>
          </ac:spMkLst>
        </pc:spChg>
        <pc:spChg chg="add del mod">
          <ac:chgData name="SHUN ONODERA" userId="7180c2d5bc3cbd98" providerId="LiveId" clId="{E0BC357F-4137-48FF-9B34-6D92896D0A71}" dt="2022-02-04T05:20:05.254" v="3173" actId="478"/>
          <ac:spMkLst>
            <pc:docMk/>
            <pc:sldMk cId="225385718" sldId="303"/>
            <ac:spMk id="6" creationId="{F4A573B2-C205-4D4E-823F-CB974AA44FA4}"/>
          </ac:spMkLst>
        </pc:spChg>
        <pc:spChg chg="add del">
          <ac:chgData name="SHUN ONODERA" userId="7180c2d5bc3cbd98" providerId="LiveId" clId="{E0BC357F-4137-48FF-9B34-6D92896D0A71}" dt="2022-02-04T05:20:09.366" v="3176" actId="22"/>
          <ac:spMkLst>
            <pc:docMk/>
            <pc:sldMk cId="225385718" sldId="303"/>
            <ac:spMk id="8" creationId="{97A3DBC5-376B-40E3-AFFC-7B49724B2F0F}"/>
          </ac:spMkLst>
        </pc:spChg>
        <pc:spChg chg="add mod">
          <ac:chgData name="SHUN ONODERA" userId="7180c2d5bc3cbd98" providerId="LiveId" clId="{E0BC357F-4137-48FF-9B34-6D92896D0A71}" dt="2022-02-04T05:42:23.547" v="4502" actId="1035"/>
          <ac:spMkLst>
            <pc:docMk/>
            <pc:sldMk cId="225385718" sldId="303"/>
            <ac:spMk id="9" creationId="{8D73DB5E-FC30-4379-945B-E9C48FF96333}"/>
          </ac:spMkLst>
        </pc:spChg>
        <pc:spChg chg="add mod">
          <ac:chgData name="SHUN ONODERA" userId="7180c2d5bc3cbd98" providerId="LiveId" clId="{E0BC357F-4137-48FF-9B34-6D92896D0A71}" dt="2022-02-04T05:53:59.821" v="4768" actId="1076"/>
          <ac:spMkLst>
            <pc:docMk/>
            <pc:sldMk cId="225385718" sldId="303"/>
            <ac:spMk id="12" creationId="{19A163A3-8CF9-439F-8D9E-66E08B408AE5}"/>
          </ac:spMkLst>
        </pc:spChg>
        <pc:spChg chg="mod">
          <ac:chgData name="SHUN ONODERA" userId="7180c2d5bc3cbd98" providerId="LiveId" clId="{E0BC357F-4137-48FF-9B34-6D92896D0A71}" dt="2022-02-04T05:42:23.547" v="4502" actId="1035"/>
          <ac:spMkLst>
            <pc:docMk/>
            <pc:sldMk cId="225385718" sldId="303"/>
            <ac:spMk id="21" creationId="{9E13C4E3-3946-4F0D-9DB8-1C8A2FD61C08}"/>
          </ac:spMkLst>
        </pc:spChg>
        <pc:spChg chg="mod">
          <ac:chgData name="SHUN ONODERA" userId="7180c2d5bc3cbd98" providerId="LiveId" clId="{E0BC357F-4137-48FF-9B34-6D92896D0A71}" dt="2022-02-04T05:43:03.062" v="4509" actId="1076"/>
          <ac:spMkLst>
            <pc:docMk/>
            <pc:sldMk cId="225385718" sldId="303"/>
            <ac:spMk id="22" creationId="{D24E7E0A-7C24-4F06-BC66-D2C280917669}"/>
          </ac:spMkLst>
        </pc:spChg>
        <pc:spChg chg="mod">
          <ac:chgData name="SHUN ONODERA" userId="7180c2d5bc3cbd98" providerId="LiveId" clId="{E0BC357F-4137-48FF-9B34-6D92896D0A71}" dt="2022-02-04T05:42:23.547" v="4502" actId="1035"/>
          <ac:spMkLst>
            <pc:docMk/>
            <pc:sldMk cId="225385718" sldId="303"/>
            <ac:spMk id="31" creationId="{78FA2DEE-90B2-472C-BF0E-16B0EC49DCCC}"/>
          </ac:spMkLst>
        </pc:spChg>
        <pc:spChg chg="mod">
          <ac:chgData name="SHUN ONODERA" userId="7180c2d5bc3cbd98" providerId="LiveId" clId="{E0BC357F-4137-48FF-9B34-6D92896D0A71}" dt="2022-02-04T05:43:06.739" v="4510" actId="1076"/>
          <ac:spMkLst>
            <pc:docMk/>
            <pc:sldMk cId="225385718" sldId="303"/>
            <ac:spMk id="32" creationId="{BAE0FFEF-6362-4269-A13C-2391C3B94D20}"/>
          </ac:spMkLst>
        </pc:spChg>
        <pc:spChg chg="mod">
          <ac:chgData name="SHUN ONODERA" userId="7180c2d5bc3cbd98" providerId="LiveId" clId="{E0BC357F-4137-48FF-9B34-6D92896D0A71}" dt="2022-02-04T05:42:23.547" v="4502" actId="1035"/>
          <ac:spMkLst>
            <pc:docMk/>
            <pc:sldMk cId="225385718" sldId="303"/>
            <ac:spMk id="39" creationId="{391209D8-2EE9-4BB4-99CE-D3809377E61A}"/>
          </ac:spMkLst>
        </pc:spChg>
        <pc:spChg chg="mod">
          <ac:chgData name="SHUN ONODERA" userId="7180c2d5bc3cbd98" providerId="LiveId" clId="{E0BC357F-4137-48FF-9B34-6D92896D0A71}" dt="2022-02-04T05:42:23.547" v="4502" actId="1035"/>
          <ac:spMkLst>
            <pc:docMk/>
            <pc:sldMk cId="225385718" sldId="303"/>
            <ac:spMk id="40" creationId="{F25529FA-01DF-4FF1-8814-351512BE24C7}"/>
          </ac:spMkLst>
        </pc:spChg>
        <pc:spChg chg="mod">
          <ac:chgData name="SHUN ONODERA" userId="7180c2d5bc3cbd98" providerId="LiveId" clId="{E0BC357F-4137-48FF-9B34-6D92896D0A71}" dt="2022-02-04T05:42:23.547" v="4502" actId="1035"/>
          <ac:spMkLst>
            <pc:docMk/>
            <pc:sldMk cId="225385718" sldId="303"/>
            <ac:spMk id="55" creationId="{8F9559D0-26F3-4C22-87FB-F39291262A86}"/>
          </ac:spMkLst>
        </pc:spChg>
        <pc:spChg chg="mod">
          <ac:chgData name="SHUN ONODERA" userId="7180c2d5bc3cbd98" providerId="LiveId" clId="{E0BC357F-4137-48FF-9B34-6D92896D0A71}" dt="2022-02-04T05:42:23.547" v="4502" actId="1035"/>
          <ac:spMkLst>
            <pc:docMk/>
            <pc:sldMk cId="225385718" sldId="303"/>
            <ac:spMk id="56" creationId="{0B791A4D-9661-4D3C-AFB5-E57533C9D6BC}"/>
          </ac:spMkLst>
        </pc:spChg>
        <pc:spChg chg="mod">
          <ac:chgData name="SHUN ONODERA" userId="7180c2d5bc3cbd98" providerId="LiveId" clId="{E0BC357F-4137-48FF-9B34-6D92896D0A71}" dt="2022-02-04T05:42:23.547" v="4502" actId="1035"/>
          <ac:spMkLst>
            <pc:docMk/>
            <pc:sldMk cId="225385718" sldId="303"/>
            <ac:spMk id="60" creationId="{E3BA8681-6026-4BDE-82A6-C4E57D1D6845}"/>
          </ac:spMkLst>
        </pc:spChg>
        <pc:spChg chg="mod">
          <ac:chgData name="SHUN ONODERA" userId="7180c2d5bc3cbd98" providerId="LiveId" clId="{E0BC357F-4137-48FF-9B34-6D92896D0A71}" dt="2022-02-04T05:43:12.104" v="4511" actId="1076"/>
          <ac:spMkLst>
            <pc:docMk/>
            <pc:sldMk cId="225385718" sldId="303"/>
            <ac:spMk id="61" creationId="{CCA526F1-F980-43DC-943A-03B1E5DC2408}"/>
          </ac:spMkLst>
        </pc:spChg>
        <pc:spChg chg="mod">
          <ac:chgData name="SHUN ONODERA" userId="7180c2d5bc3cbd98" providerId="LiveId" clId="{E0BC357F-4137-48FF-9B34-6D92896D0A71}" dt="2022-02-04T05:42:23.547" v="4502" actId="1035"/>
          <ac:spMkLst>
            <pc:docMk/>
            <pc:sldMk cId="225385718" sldId="303"/>
            <ac:spMk id="78" creationId="{258C87A0-6019-4396-AAD8-02EAE629D486}"/>
          </ac:spMkLst>
        </pc:spChg>
        <pc:spChg chg="mod">
          <ac:chgData name="SHUN ONODERA" userId="7180c2d5bc3cbd98" providerId="LiveId" clId="{E0BC357F-4137-48FF-9B34-6D92896D0A71}" dt="2022-02-04T05:42:23.547" v="4502" actId="1035"/>
          <ac:spMkLst>
            <pc:docMk/>
            <pc:sldMk cId="225385718" sldId="303"/>
            <ac:spMk id="79" creationId="{7DF3352A-96BC-4247-A21E-E36CEF63CD23}"/>
          </ac:spMkLst>
        </pc:spChg>
        <pc:spChg chg="add mod">
          <ac:chgData name="SHUN ONODERA" userId="7180c2d5bc3cbd98" providerId="LiveId" clId="{E0BC357F-4137-48FF-9B34-6D92896D0A71}" dt="2022-02-04T05:55:25.648" v="4781" actId="1076"/>
          <ac:spMkLst>
            <pc:docMk/>
            <pc:sldMk cId="225385718" sldId="303"/>
            <ac:spMk id="98" creationId="{54084A33-BB43-4C7C-8AA6-510CC03F7CB5}"/>
          </ac:spMkLst>
        </pc:spChg>
        <pc:spChg chg="add mod">
          <ac:chgData name="SHUN ONODERA" userId="7180c2d5bc3cbd98" providerId="LiveId" clId="{E0BC357F-4137-48FF-9B34-6D92896D0A71}" dt="2022-02-04T05:52:50.554" v="4649" actId="1076"/>
          <ac:spMkLst>
            <pc:docMk/>
            <pc:sldMk cId="225385718" sldId="303"/>
            <ac:spMk id="1053" creationId="{93EF0145-6814-45E1-AA4D-8907A29BC3F6}"/>
          </ac:spMkLst>
        </pc:spChg>
        <pc:grpChg chg="add mod">
          <ac:chgData name="SHUN ONODERA" userId="7180c2d5bc3cbd98" providerId="LiveId" clId="{E0BC357F-4137-48FF-9B34-6D92896D0A71}" dt="2022-02-04T05:42:35.949" v="4504" actId="1076"/>
          <ac:grpSpMkLst>
            <pc:docMk/>
            <pc:sldMk cId="225385718" sldId="303"/>
            <ac:grpSpMk id="18" creationId="{D6AD161A-6B58-4F05-AD9D-C89D63B3278D}"/>
          </ac:grpSpMkLst>
        </pc:grpChg>
        <pc:grpChg chg="add mod">
          <ac:chgData name="SHUN ONODERA" userId="7180c2d5bc3cbd98" providerId="LiveId" clId="{E0BC357F-4137-48FF-9B34-6D92896D0A71}" dt="2022-02-04T05:42:23.547" v="4502" actId="1035"/>
          <ac:grpSpMkLst>
            <pc:docMk/>
            <pc:sldMk cId="225385718" sldId="303"/>
            <ac:grpSpMk id="20" creationId="{666F0BB4-BAFC-4CF4-ADD3-C88A379FA8B5}"/>
          </ac:grpSpMkLst>
        </pc:grpChg>
        <pc:grpChg chg="add mod">
          <ac:chgData name="SHUN ONODERA" userId="7180c2d5bc3cbd98" providerId="LiveId" clId="{E0BC357F-4137-48FF-9B34-6D92896D0A71}" dt="2022-02-04T05:54:17.932" v="4771" actId="1076"/>
          <ac:grpSpMkLst>
            <pc:docMk/>
            <pc:sldMk cId="225385718" sldId="303"/>
            <ac:grpSpMk id="30" creationId="{F429DC55-F57A-4C7B-A141-4D9AAC725C10}"/>
          </ac:grpSpMkLst>
        </pc:grpChg>
        <pc:grpChg chg="add mod">
          <ac:chgData name="SHUN ONODERA" userId="7180c2d5bc3cbd98" providerId="LiveId" clId="{E0BC357F-4137-48FF-9B34-6D92896D0A71}" dt="2022-02-04T05:42:23.547" v="4502" actId="1035"/>
          <ac:grpSpMkLst>
            <pc:docMk/>
            <pc:sldMk cId="225385718" sldId="303"/>
            <ac:grpSpMk id="38" creationId="{DE634175-A75F-4886-8B08-0FAE7788EDAC}"/>
          </ac:grpSpMkLst>
        </pc:grpChg>
        <pc:grpChg chg="add mod">
          <ac:chgData name="SHUN ONODERA" userId="7180c2d5bc3cbd98" providerId="LiveId" clId="{E0BC357F-4137-48FF-9B34-6D92896D0A71}" dt="2022-02-04T05:42:23.547" v="4502" actId="1035"/>
          <ac:grpSpMkLst>
            <pc:docMk/>
            <pc:sldMk cId="225385718" sldId="303"/>
            <ac:grpSpMk id="54" creationId="{CDE0C122-86B6-49BC-88AB-BCC6226ECB63}"/>
          </ac:grpSpMkLst>
        </pc:grpChg>
        <pc:grpChg chg="add mod">
          <ac:chgData name="SHUN ONODERA" userId="7180c2d5bc3cbd98" providerId="LiveId" clId="{E0BC357F-4137-48FF-9B34-6D92896D0A71}" dt="2022-02-04T05:42:23.547" v="4502" actId="1035"/>
          <ac:grpSpMkLst>
            <pc:docMk/>
            <pc:sldMk cId="225385718" sldId="303"/>
            <ac:grpSpMk id="59" creationId="{5AD15E47-C81C-406D-9C11-F70EC5895E3C}"/>
          </ac:grpSpMkLst>
        </pc:grpChg>
        <pc:grpChg chg="add mod">
          <ac:chgData name="SHUN ONODERA" userId="7180c2d5bc3cbd98" providerId="LiveId" clId="{E0BC357F-4137-48FF-9B34-6D92896D0A71}" dt="2022-02-04T05:42:23.547" v="4502" actId="1035"/>
          <ac:grpSpMkLst>
            <pc:docMk/>
            <pc:sldMk cId="225385718" sldId="303"/>
            <ac:grpSpMk id="77" creationId="{1BE2657D-CDF6-45B2-A730-5B8ED430BDB0}"/>
          </ac:grpSpMkLst>
        </pc:grpChg>
        <pc:graphicFrameChg chg="del">
          <ac:chgData name="SHUN ONODERA" userId="7180c2d5bc3cbd98" providerId="LiveId" clId="{E0BC357F-4137-48FF-9B34-6D92896D0A71}" dt="2022-02-04T05:20:06.672" v="3174" actId="478"/>
          <ac:graphicFrameMkLst>
            <pc:docMk/>
            <pc:sldMk cId="225385718" sldId="303"/>
            <ac:graphicFrameMk id="4" creationId="{2B2AC3D3-51EE-4905-8E84-A4EE9EA11AC6}"/>
          </ac:graphicFrameMkLst>
        </pc:graphicFrameChg>
        <pc:picChg chg="add mod">
          <ac:chgData name="SHUN ONODERA" userId="7180c2d5bc3cbd98" providerId="LiveId" clId="{E0BC357F-4137-48FF-9B34-6D92896D0A71}" dt="2022-02-04T05:42:23.547" v="4502" actId="1035"/>
          <ac:picMkLst>
            <pc:docMk/>
            <pc:sldMk cId="225385718" sldId="303"/>
            <ac:picMk id="1026" creationId="{4D2769BF-E62C-4D5D-A205-EB0BE8D5590C}"/>
          </ac:picMkLst>
        </pc:picChg>
        <pc:cxnChg chg="add del mod">
          <ac:chgData name="SHUN ONODERA" userId="7180c2d5bc3cbd98" providerId="LiveId" clId="{E0BC357F-4137-48FF-9B34-6D92896D0A71}" dt="2022-02-04T05:25:08.675" v="3389" actId="478"/>
          <ac:cxnSpMkLst>
            <pc:docMk/>
            <pc:sldMk cId="225385718" sldId="303"/>
            <ac:cxnSpMk id="11" creationId="{B33829DC-85E5-4320-B045-D806926D7DFE}"/>
          </ac:cxnSpMkLst>
        </pc:cxnChg>
        <pc:cxnChg chg="add mod">
          <ac:chgData name="SHUN ONODERA" userId="7180c2d5bc3cbd98" providerId="LiveId" clId="{E0BC357F-4137-48FF-9B34-6D92896D0A71}" dt="2022-02-04T05:53:59.821" v="4768" actId="1076"/>
          <ac:cxnSpMkLst>
            <pc:docMk/>
            <pc:sldMk cId="225385718" sldId="303"/>
            <ac:cxnSpMk id="17" creationId="{2A95A8A9-92C5-41E0-AE2C-1D96B44627A6}"/>
          </ac:cxnSpMkLst>
        </pc:cxnChg>
        <pc:cxnChg chg="mod">
          <ac:chgData name="SHUN ONODERA" userId="7180c2d5bc3cbd98" providerId="LiveId" clId="{E0BC357F-4137-48FF-9B34-6D92896D0A71}" dt="2022-02-04T05:43:03.062" v="4509" actId="1076"/>
          <ac:cxnSpMkLst>
            <pc:docMk/>
            <pc:sldMk cId="225385718" sldId="303"/>
            <ac:cxnSpMk id="23" creationId="{6FA9F611-AAC9-4335-B99F-5F813621062F}"/>
          </ac:cxnSpMkLst>
        </pc:cxnChg>
        <pc:cxnChg chg="mod">
          <ac:chgData name="SHUN ONODERA" userId="7180c2d5bc3cbd98" providerId="LiveId" clId="{E0BC357F-4137-48FF-9B34-6D92896D0A71}" dt="2022-02-04T05:54:45.069" v="4776" actId="14100"/>
          <ac:cxnSpMkLst>
            <pc:docMk/>
            <pc:sldMk cId="225385718" sldId="303"/>
            <ac:cxnSpMk id="33" creationId="{881F5E49-918E-4D48-A112-2AAE39250E15}"/>
          </ac:cxnSpMkLst>
        </pc:cxnChg>
        <pc:cxnChg chg="mod">
          <ac:chgData name="SHUN ONODERA" userId="7180c2d5bc3cbd98" providerId="LiveId" clId="{E0BC357F-4137-48FF-9B34-6D92896D0A71}" dt="2022-02-04T05:42:23.547" v="4502" actId="1035"/>
          <ac:cxnSpMkLst>
            <pc:docMk/>
            <pc:sldMk cId="225385718" sldId="303"/>
            <ac:cxnSpMk id="41" creationId="{9338CA0C-CBF5-4518-9F6C-00618D609166}"/>
          </ac:cxnSpMkLst>
        </pc:cxnChg>
        <pc:cxnChg chg="mod">
          <ac:chgData name="SHUN ONODERA" userId="7180c2d5bc3cbd98" providerId="LiveId" clId="{E0BC357F-4137-48FF-9B34-6D92896D0A71}" dt="2022-02-04T05:42:23.547" v="4502" actId="1035"/>
          <ac:cxnSpMkLst>
            <pc:docMk/>
            <pc:sldMk cId="225385718" sldId="303"/>
            <ac:cxnSpMk id="57" creationId="{C40856E5-E584-494D-8156-A7091D6869E9}"/>
          </ac:cxnSpMkLst>
        </pc:cxnChg>
        <pc:cxnChg chg="mod">
          <ac:chgData name="SHUN ONODERA" userId="7180c2d5bc3cbd98" providerId="LiveId" clId="{E0BC357F-4137-48FF-9B34-6D92896D0A71}" dt="2022-02-04T05:43:12.104" v="4511" actId="1076"/>
          <ac:cxnSpMkLst>
            <pc:docMk/>
            <pc:sldMk cId="225385718" sldId="303"/>
            <ac:cxnSpMk id="62" creationId="{76791F4A-3E44-4A54-A571-EFE5D5605C0F}"/>
          </ac:cxnSpMkLst>
        </pc:cxnChg>
        <pc:cxnChg chg="mod">
          <ac:chgData name="SHUN ONODERA" userId="7180c2d5bc3cbd98" providerId="LiveId" clId="{E0BC357F-4137-48FF-9B34-6D92896D0A71}" dt="2022-02-04T05:42:23.547" v="4502" actId="1035"/>
          <ac:cxnSpMkLst>
            <pc:docMk/>
            <pc:sldMk cId="225385718" sldId="303"/>
            <ac:cxnSpMk id="80" creationId="{F2A2E66E-A55D-4EC2-A8B4-2C11A2A79318}"/>
          </ac:cxnSpMkLst>
        </pc:cxnChg>
        <pc:cxnChg chg="add mod">
          <ac:chgData name="SHUN ONODERA" userId="7180c2d5bc3cbd98" providerId="LiveId" clId="{E0BC357F-4137-48FF-9B34-6D92896D0A71}" dt="2022-02-04T05:55:25.648" v="4781" actId="1076"/>
          <ac:cxnSpMkLst>
            <pc:docMk/>
            <pc:sldMk cId="225385718" sldId="303"/>
            <ac:cxnSpMk id="106" creationId="{B3F099A0-37A4-47EC-B16B-D027EA7E02B7}"/>
          </ac:cxnSpMkLst>
        </pc:cxnChg>
      </pc:sldChg>
      <pc:sldChg chg="addSp delSp modSp add mod">
        <pc:chgData name="SHUN ONODERA" userId="7180c2d5bc3cbd98" providerId="LiveId" clId="{E0BC357F-4137-48FF-9B34-6D92896D0A71}" dt="2022-02-04T07:27:26.333" v="5901" actId="207"/>
        <pc:sldMkLst>
          <pc:docMk/>
          <pc:sldMk cId="2117631194" sldId="304"/>
        </pc:sldMkLst>
        <pc:spChg chg="mod">
          <ac:chgData name="SHUN ONODERA" userId="7180c2d5bc3cbd98" providerId="LiveId" clId="{E0BC357F-4137-48FF-9B34-6D92896D0A71}" dt="2022-02-04T07:20:21.934" v="4801" actId="20577"/>
          <ac:spMkLst>
            <pc:docMk/>
            <pc:sldMk cId="2117631194" sldId="304"/>
            <ac:spMk id="2" creationId="{85DE675A-A7FE-408B-B381-3B2DE90C5F52}"/>
          </ac:spMkLst>
        </pc:spChg>
        <pc:spChg chg="del mod">
          <ac:chgData name="SHUN ONODERA" userId="7180c2d5bc3cbd98" providerId="LiveId" clId="{E0BC357F-4137-48FF-9B34-6D92896D0A71}" dt="2022-02-04T07:20:42.361" v="4805" actId="478"/>
          <ac:spMkLst>
            <pc:docMk/>
            <pc:sldMk cId="2117631194" sldId="304"/>
            <ac:spMk id="3" creationId="{5AA7CD17-2EFD-46E8-ADD8-924352AD5E99}"/>
          </ac:spMkLst>
        </pc:spChg>
        <pc:graphicFrameChg chg="add del mod modGraphic">
          <ac:chgData name="SHUN ONODERA" userId="7180c2d5bc3cbd98" providerId="LiveId" clId="{E0BC357F-4137-48FF-9B34-6D92896D0A71}" dt="2022-02-04T07:27:26.333" v="5901" actId="207"/>
          <ac:graphicFrameMkLst>
            <pc:docMk/>
            <pc:sldMk cId="2117631194" sldId="304"/>
            <ac:graphicFrameMk id="4" creationId="{2B2AC3D3-51EE-4905-8E84-A4EE9EA11AC6}"/>
          </ac:graphicFrameMkLst>
        </pc:graphicFrameChg>
      </pc:sldChg>
      <pc:sldChg chg="modSp add mod">
        <pc:chgData name="SHUN ONODERA" userId="7180c2d5bc3cbd98" providerId="LiveId" clId="{E0BC357F-4137-48FF-9B34-6D92896D0A71}" dt="2022-02-04T07:36:57.461" v="6230" actId="14734"/>
        <pc:sldMkLst>
          <pc:docMk/>
          <pc:sldMk cId="696424115" sldId="305"/>
        </pc:sldMkLst>
        <pc:spChg chg="mod">
          <ac:chgData name="SHUN ONODERA" userId="7180c2d5bc3cbd98" providerId="LiveId" clId="{E0BC357F-4137-48FF-9B34-6D92896D0A71}" dt="2022-02-04T07:33:06.214" v="5947" actId="6549"/>
          <ac:spMkLst>
            <pc:docMk/>
            <pc:sldMk cId="696424115" sldId="305"/>
            <ac:spMk id="2" creationId="{85DE675A-A7FE-408B-B381-3B2DE90C5F52}"/>
          </ac:spMkLst>
        </pc:spChg>
        <pc:graphicFrameChg chg="mod modGraphic">
          <ac:chgData name="SHUN ONODERA" userId="7180c2d5bc3cbd98" providerId="LiveId" clId="{E0BC357F-4137-48FF-9B34-6D92896D0A71}" dt="2022-02-04T07:36:57.461" v="6230" actId="14734"/>
          <ac:graphicFrameMkLst>
            <pc:docMk/>
            <pc:sldMk cId="696424115" sldId="305"/>
            <ac:graphicFrameMk id="4" creationId="{2B2AC3D3-51EE-4905-8E84-A4EE9EA11AC6}"/>
          </ac:graphicFrameMkLst>
        </pc:graphicFrameChg>
      </pc:sldChg>
      <pc:sldChg chg="modSp add mod">
        <pc:chgData name="SHUN ONODERA" userId="7180c2d5bc3cbd98" providerId="LiveId" clId="{E0BC357F-4137-48FF-9B34-6D92896D0A71}" dt="2022-02-04T07:58:33.359" v="8701" actId="20577"/>
        <pc:sldMkLst>
          <pc:docMk/>
          <pc:sldMk cId="2894454542" sldId="306"/>
        </pc:sldMkLst>
        <pc:spChg chg="mod">
          <ac:chgData name="SHUN ONODERA" userId="7180c2d5bc3cbd98" providerId="LiveId" clId="{E0BC357F-4137-48FF-9B34-6D92896D0A71}" dt="2022-02-04T07:37:26.146" v="6290" actId="6549"/>
          <ac:spMkLst>
            <pc:docMk/>
            <pc:sldMk cId="2894454542" sldId="306"/>
            <ac:spMk id="2" creationId="{85DE675A-A7FE-408B-B381-3B2DE90C5F52}"/>
          </ac:spMkLst>
        </pc:spChg>
        <pc:graphicFrameChg chg="mod modGraphic">
          <ac:chgData name="SHUN ONODERA" userId="7180c2d5bc3cbd98" providerId="LiveId" clId="{E0BC357F-4137-48FF-9B34-6D92896D0A71}" dt="2022-02-04T07:58:33.359" v="8701" actId="20577"/>
          <ac:graphicFrameMkLst>
            <pc:docMk/>
            <pc:sldMk cId="2894454542" sldId="306"/>
            <ac:graphicFrameMk id="4" creationId="{2B2AC3D3-51EE-4905-8E84-A4EE9EA11AC6}"/>
          </ac:graphicFrameMkLst>
        </pc:graphicFrameChg>
      </pc:sldChg>
      <pc:sldChg chg="add del">
        <pc:chgData name="SHUN ONODERA" userId="7180c2d5bc3cbd98" providerId="LiveId" clId="{E0BC357F-4137-48FF-9B34-6D92896D0A71}" dt="2022-02-04T07:43:01.781" v="6786"/>
        <pc:sldMkLst>
          <pc:docMk/>
          <pc:sldMk cId="2355541802" sldId="30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30DC06-8799-476B-ADD1-EE58E872B21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B958942-17BF-4D1A-A794-C340DA3F12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0C581FF-8271-4341-B3D9-FFD8EC18F4B0}"/>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5" name="フッター プレースホルダー 4">
            <a:extLst>
              <a:ext uri="{FF2B5EF4-FFF2-40B4-BE49-F238E27FC236}">
                <a16:creationId xmlns:a16="http://schemas.microsoft.com/office/drawing/2014/main" id="{509921E4-0A76-4918-9AA4-55AEBECEFF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C77DC14-942C-459B-9F56-596E1F57BB3A}"/>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2340248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C65831-3F70-40A1-9AB7-D7C27754D39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524A73B-E149-4567-9F7E-DB0C5CCD18E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957C9C8-13B6-4490-8D64-226A5470A2EB}"/>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5" name="フッター プレースホルダー 4">
            <a:extLst>
              <a:ext uri="{FF2B5EF4-FFF2-40B4-BE49-F238E27FC236}">
                <a16:creationId xmlns:a16="http://schemas.microsoft.com/office/drawing/2014/main" id="{8AAEF93D-F897-4689-97A4-E8EA00F245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01CE16-1B2C-4430-8D49-574BECA08E41}"/>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178844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FC6CEA5-E713-4F69-8B18-0DCC9814AC6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8C79C50-ADA3-406E-A0CB-B31BEEB000D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05C7C57-81F6-40C5-9DBB-D1E92E4CF83D}"/>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5" name="フッター プレースホルダー 4">
            <a:extLst>
              <a:ext uri="{FF2B5EF4-FFF2-40B4-BE49-F238E27FC236}">
                <a16:creationId xmlns:a16="http://schemas.microsoft.com/office/drawing/2014/main" id="{3BD0158D-13C2-44A3-8AD6-C56FE8B291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C1A7CF7-FF29-4D24-BDFA-A6D96FE07085}"/>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201500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652616-A339-4285-A6B5-B8BE8E1D6DB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F5ACC57-227B-4E57-82B3-5C696BC0C0F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1F8CABB-2698-41A2-87F2-1DDA201DC49E}"/>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5" name="フッター プレースホルダー 4">
            <a:extLst>
              <a:ext uri="{FF2B5EF4-FFF2-40B4-BE49-F238E27FC236}">
                <a16:creationId xmlns:a16="http://schemas.microsoft.com/office/drawing/2014/main" id="{5B9CA4A9-1DB2-4A41-9002-E9B3EED7E2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A11745-5CC7-49CA-A137-FF8F8212B5F3}"/>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89889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34511B-5FB2-47AD-AF25-942F1467EDB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0F964C-F6ED-454D-AA4F-18F0871EB2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F676692-257A-48CB-BAD4-5F79F749CDD4}"/>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5" name="フッター プレースホルダー 4">
            <a:extLst>
              <a:ext uri="{FF2B5EF4-FFF2-40B4-BE49-F238E27FC236}">
                <a16:creationId xmlns:a16="http://schemas.microsoft.com/office/drawing/2014/main" id="{56FF01D2-5B96-4FF7-9B79-931775AC8C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EC594A8-6C89-40D2-8C49-CF9416B315D5}"/>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30705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BBAD6-9256-4CC8-A046-8621F06CA2F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CE7882-B613-4415-BD40-4915929B3E1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5E2FAA2-D620-41A2-8D63-970259C3132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07209E7-0B21-4285-8BE4-A2623BD50DFA}"/>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6" name="フッター プレースホルダー 5">
            <a:extLst>
              <a:ext uri="{FF2B5EF4-FFF2-40B4-BE49-F238E27FC236}">
                <a16:creationId xmlns:a16="http://schemas.microsoft.com/office/drawing/2014/main" id="{5D4AEC89-03AE-4E5F-8446-A3C8E549ED4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BBB9E84-1101-4386-B61E-FA8D3CBF1F97}"/>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11180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CBF25B-A3CE-4735-A634-4E85FBF1D67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DE6ECF-C165-42E4-8340-CD7FF78EE5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74D05CA-8C90-45FD-BAB4-D690CC50AAE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2EA35F3-9E44-4A21-B20C-2774DC6468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0F86BB-AC73-4DD9-816E-9CB31F11C7A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CBE28E4-97F4-4939-9DD0-28B397F9A52B}"/>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8" name="フッター プレースホルダー 7">
            <a:extLst>
              <a:ext uri="{FF2B5EF4-FFF2-40B4-BE49-F238E27FC236}">
                <a16:creationId xmlns:a16="http://schemas.microsoft.com/office/drawing/2014/main" id="{0CF57290-6236-40C1-9639-B200CB47DEC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CB329D9-49DA-431E-A999-EE503B603E15}"/>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3834919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B895B2-FBF7-44BB-9D56-461C65432FE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AB5CC3B-0100-49BA-90C9-0F042C8ABDA2}"/>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4" name="フッター プレースホルダー 3">
            <a:extLst>
              <a:ext uri="{FF2B5EF4-FFF2-40B4-BE49-F238E27FC236}">
                <a16:creationId xmlns:a16="http://schemas.microsoft.com/office/drawing/2014/main" id="{2C20DC7D-0136-4454-B219-EFABA81B03D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244DCE2-7820-4044-B2BE-DAE9E88DAA37}"/>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44532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073297A-AB19-49B4-B211-3DA485B73A2A}"/>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3" name="フッター プレースホルダー 2">
            <a:extLst>
              <a:ext uri="{FF2B5EF4-FFF2-40B4-BE49-F238E27FC236}">
                <a16:creationId xmlns:a16="http://schemas.microsoft.com/office/drawing/2014/main" id="{6B4E3E18-C65B-43AF-80ED-FC1D3DFFEB6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D797644-DAE7-4E46-9973-BAA18AFA39ED}"/>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65098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DB197F-4C50-426C-9C66-656D822C151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DFB47F4-558F-4333-88CE-021188507B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465AD76-4878-438E-A2FA-CFBBA7581D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E17914B-830B-454B-A02E-8DCC8D4842AB}"/>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6" name="フッター プレースホルダー 5">
            <a:extLst>
              <a:ext uri="{FF2B5EF4-FFF2-40B4-BE49-F238E27FC236}">
                <a16:creationId xmlns:a16="http://schemas.microsoft.com/office/drawing/2014/main" id="{DF619DB6-1A8C-4D49-81F5-68C2A2FD6B0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258776-FF1C-4A20-85A6-C17330968A99}"/>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3907175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D69AEC-78FE-457E-9B8D-8B93D639BFC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43AF641-D19D-45C6-93C8-749A25CBDB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A7D26BC-DA0C-4B42-8329-B194B8160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37D408-4C1E-47F7-A28D-5BDA91A40E0F}"/>
              </a:ext>
            </a:extLst>
          </p:cNvPr>
          <p:cNvSpPr>
            <a:spLocks noGrp="1"/>
          </p:cNvSpPr>
          <p:nvPr>
            <p:ph type="dt" sz="half" idx="10"/>
          </p:nvPr>
        </p:nvSpPr>
        <p:spPr/>
        <p:txBody>
          <a:bodyPr/>
          <a:lstStyle/>
          <a:p>
            <a:fld id="{DB0258EA-4FA5-48BA-A482-BCB750D38799}" type="datetimeFigureOut">
              <a:rPr kumimoji="1" lang="ja-JP" altLang="en-US" smtClean="0"/>
              <a:t>2022/2/4</a:t>
            </a:fld>
            <a:endParaRPr kumimoji="1" lang="ja-JP" altLang="en-US"/>
          </a:p>
        </p:txBody>
      </p:sp>
      <p:sp>
        <p:nvSpPr>
          <p:cNvPr id="6" name="フッター プレースホルダー 5">
            <a:extLst>
              <a:ext uri="{FF2B5EF4-FFF2-40B4-BE49-F238E27FC236}">
                <a16:creationId xmlns:a16="http://schemas.microsoft.com/office/drawing/2014/main" id="{D2FE53B0-70DB-496A-9255-6FC68497A8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F3DDB1C-F0B3-4EE0-A3F4-D6AC1622734A}"/>
              </a:ext>
            </a:extLst>
          </p:cNvPr>
          <p:cNvSpPr>
            <a:spLocks noGrp="1"/>
          </p:cNvSpPr>
          <p:nvPr>
            <p:ph type="sldNum" sz="quarter" idx="12"/>
          </p:nvPr>
        </p:nvSpPr>
        <p:spPr/>
        <p:txBody>
          <a:body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326543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D259D8F-F009-43AD-BFF2-C2AC0C7E15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1698CFB-73C0-40D4-9CA7-616380445E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5E8B11-614D-4CDF-B1F2-087E182A45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258EA-4FA5-48BA-A482-BCB750D38799}" type="datetimeFigureOut">
              <a:rPr kumimoji="1" lang="ja-JP" altLang="en-US" smtClean="0"/>
              <a:t>2022/2/4</a:t>
            </a:fld>
            <a:endParaRPr kumimoji="1" lang="ja-JP" altLang="en-US"/>
          </a:p>
        </p:txBody>
      </p:sp>
      <p:sp>
        <p:nvSpPr>
          <p:cNvPr id="5" name="フッター プレースホルダー 4">
            <a:extLst>
              <a:ext uri="{FF2B5EF4-FFF2-40B4-BE49-F238E27FC236}">
                <a16:creationId xmlns:a16="http://schemas.microsoft.com/office/drawing/2014/main" id="{077231E6-C123-4AD9-A078-FA97327E1F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8E6C383-3851-47F4-ADF2-62F1D4BF69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F2400-B530-455C-948E-AEC603936187}" type="slidenum">
              <a:rPr kumimoji="1" lang="ja-JP" altLang="en-US" smtClean="0"/>
              <a:t>‹#›</a:t>
            </a:fld>
            <a:endParaRPr kumimoji="1" lang="ja-JP" altLang="en-US"/>
          </a:p>
        </p:txBody>
      </p:sp>
    </p:spTree>
    <p:extLst>
      <p:ext uri="{BB962C8B-B14F-4D97-AF65-F5344CB8AC3E}">
        <p14:creationId xmlns:p14="http://schemas.microsoft.com/office/powerpoint/2010/main" val="2172084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46CC885-989B-41ED-BFFD-80F33C1326A3}"/>
              </a:ext>
            </a:extLst>
          </p:cNvPr>
          <p:cNvSpPr/>
          <p:nvPr/>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　　　</a:t>
            </a:r>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　　　</a:t>
            </a:r>
            <a:r>
              <a:rPr kumimoji="1" lang="ja-JP" altLang="en-US" sz="4800" dirty="0">
                <a:latin typeface="Meiryo UI" panose="020B0604030504040204" pitchFamily="50" charset="-128"/>
                <a:ea typeface="Meiryo UI" panose="020B0604030504040204" pitchFamily="50" charset="-128"/>
              </a:rPr>
              <a:t>中小企業診断士　２次試験に向けて</a:t>
            </a:r>
            <a:endParaRPr kumimoji="1" lang="en-US" altLang="ja-JP" sz="48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　　　</a:t>
            </a:r>
            <a:endParaRPr kumimoji="1"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　 ２次試験合格者の頭の中にあった</a:t>
            </a:r>
            <a:r>
              <a:rPr kumimoji="1" lang="ja-JP" altLang="en-US" sz="2800" dirty="0">
                <a:latin typeface="Meiryo UI" panose="020B0604030504040204" pitchFamily="50" charset="-128"/>
                <a:ea typeface="Meiryo UI" panose="020B0604030504040204" pitchFamily="50" charset="-128"/>
              </a:rPr>
              <a:t>全知識</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63664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組織の成立と存続要件</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公式組織</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２人以上の人々の意識的に調整調整された活動や諸力の体系</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が存続するために</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有効性</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目標の達成度合い</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と能率</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メンバーの満足度合い</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が重要</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事例企業が組織としてうまく機能しているか①共通目的②共同意欲（貢献意欲）</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③コミュニケーションの視点を切り口として考える。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経営理念、長期ビジョン、権限委譲、モチベーション（動機付け）</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情報の共有化、忠誠心、団結心、モラール（士気）、ナレッジマネジメント</a:t>
            </a:r>
          </a:p>
        </p:txBody>
      </p:sp>
    </p:spTree>
    <p:extLst>
      <p:ext uri="{BB962C8B-B14F-4D97-AF65-F5344CB8AC3E}">
        <p14:creationId xmlns:p14="http://schemas.microsoft.com/office/powerpoint/2010/main" val="534709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組織風土と組織文化</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lnSpcReduction="10000"/>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組織風土　⇒　組織全体を包み込む環境や雰囲気</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組織文化　⇒　組織で根付いた文化であり、ルールや決め事、判断基準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（文化が読み取れるもの＝儀式やセレモニー、シンボル、言葉、物語や伝承、従業員の意識）</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環境の変化に現在の組織で対応できなくなったとき、ビジネスモデルの変換を行う必要がある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ビジネスモデルの変換は組織の形態を変更するだけでは不可能で、</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組織文化の変革に関する提案が問われる。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提案例）経営トップの認識・リーダーシップ、経営ミドル層の意識改革、評価と報酬、抵抗勢力への対処、目的と</a:t>
            </a:r>
            <a:r>
              <a:rPr lang="en-US" altLang="ja-JP" sz="1800" dirty="0">
                <a:latin typeface="Meiryo UI" panose="020B0604030504040204" pitchFamily="50" charset="-128"/>
                <a:ea typeface="Meiryo UI" panose="020B0604030504040204" pitchFamily="50" charset="-128"/>
              </a:rPr>
              <a:t>PDS</a:t>
            </a:r>
            <a:r>
              <a:rPr lang="ja-JP" altLang="en-US" sz="1800" dirty="0">
                <a:latin typeface="Meiryo UI" panose="020B0604030504040204" pitchFamily="50" charset="-128"/>
                <a:ea typeface="Meiryo UI" panose="020B0604030504040204" pitchFamily="50" charset="-128"/>
              </a:rPr>
              <a:t>サイクル</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経営理念、ビジョン、行動規範、変革、推進、経営トップ、リーダーシップ、意識改革</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PDS</a:t>
            </a:r>
            <a:r>
              <a:rPr kumimoji="1" lang="ja-JP" altLang="en-US" sz="2400" dirty="0">
                <a:latin typeface="Meiryo UI" panose="020B0604030504040204" pitchFamily="50" charset="-128"/>
                <a:ea typeface="Meiryo UI" panose="020B0604030504040204" pitchFamily="50" charset="-128"/>
              </a:rPr>
              <a:t>サイクル、経営ミドル、儀式、セレモニー、言葉、物語・伝承、シンボル</a:t>
            </a:r>
          </a:p>
        </p:txBody>
      </p:sp>
    </p:spTree>
    <p:extLst>
      <p:ext uri="{BB962C8B-B14F-4D97-AF65-F5344CB8AC3E}">
        <p14:creationId xmlns:p14="http://schemas.microsoft.com/office/powerpoint/2010/main" val="2449736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組織のライフサイクル</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誕生</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導入</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期　⇒　成長期　⇒　成熟期　⇒　衰退期という４つのステージを経る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事例企業がどのステージにあるのかを把握し、そのステージに合った提案を行う</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スタートアップ期、成長期、成熟期、衰退期、</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企業者段階、共同的段階、公式化段階、精巧化段階、</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組織の存続、組織の成長</a:t>
            </a:r>
            <a:r>
              <a:rPr lang="ja-JP" altLang="en-US" sz="2400" dirty="0">
                <a:latin typeface="Meiryo UI" panose="020B0604030504040204" pitchFamily="50" charset="-128"/>
                <a:ea typeface="Meiryo UI" panose="020B0604030504040204" pitchFamily="50" charset="-128"/>
              </a:rPr>
              <a:t>、組織の安定、組織の完成</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リーダーシップ、権限委譲・分業、手続き・ルール、官僚制</a:t>
            </a:r>
          </a:p>
        </p:txBody>
      </p:sp>
    </p:spTree>
    <p:extLst>
      <p:ext uri="{BB962C8B-B14F-4D97-AF65-F5344CB8AC3E}">
        <p14:creationId xmlns:p14="http://schemas.microsoft.com/office/powerpoint/2010/main" val="3102308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8">
            <a:extLst>
              <a:ext uri="{FF2B5EF4-FFF2-40B4-BE49-F238E27FC236}">
                <a16:creationId xmlns:a16="http://schemas.microsoft.com/office/drawing/2014/main" id="{2EE8AC06-5794-436E-B5D4-E434F538ECAC}"/>
              </a:ext>
            </a:extLst>
          </p:cNvPr>
          <p:cNvGraphicFramePr>
            <a:graphicFrameLocks noGrp="1"/>
          </p:cNvGraphicFramePr>
          <p:nvPr>
            <p:extLst>
              <p:ext uri="{D42A27DB-BD31-4B8C-83A1-F6EECF244321}">
                <p14:modId xmlns:p14="http://schemas.microsoft.com/office/powerpoint/2010/main" val="1694283615"/>
              </p:ext>
            </p:extLst>
          </p:nvPr>
        </p:nvGraphicFramePr>
        <p:xfrm>
          <a:off x="140043" y="716692"/>
          <a:ext cx="11878962" cy="5865340"/>
        </p:xfrm>
        <a:graphic>
          <a:graphicData uri="http://schemas.openxmlformats.org/drawingml/2006/table">
            <a:tbl>
              <a:tblPr firstRow="1" bandRow="1">
                <a:tableStyleId>{5C22544A-7EE6-4342-B048-85BDC9FD1C3A}</a:tableStyleId>
              </a:tblPr>
              <a:tblGrid>
                <a:gridCol w="1029730">
                  <a:extLst>
                    <a:ext uri="{9D8B030D-6E8A-4147-A177-3AD203B41FA5}">
                      <a16:colId xmlns:a16="http://schemas.microsoft.com/office/drawing/2014/main" val="3788857476"/>
                    </a:ext>
                  </a:extLst>
                </a:gridCol>
                <a:gridCol w="2712308">
                  <a:extLst>
                    <a:ext uri="{9D8B030D-6E8A-4147-A177-3AD203B41FA5}">
                      <a16:colId xmlns:a16="http://schemas.microsoft.com/office/drawing/2014/main" val="531651221"/>
                    </a:ext>
                  </a:extLst>
                </a:gridCol>
                <a:gridCol w="2712308">
                  <a:extLst>
                    <a:ext uri="{9D8B030D-6E8A-4147-A177-3AD203B41FA5}">
                      <a16:colId xmlns:a16="http://schemas.microsoft.com/office/drawing/2014/main" val="1602688745"/>
                    </a:ext>
                  </a:extLst>
                </a:gridCol>
                <a:gridCol w="2712308">
                  <a:extLst>
                    <a:ext uri="{9D8B030D-6E8A-4147-A177-3AD203B41FA5}">
                      <a16:colId xmlns:a16="http://schemas.microsoft.com/office/drawing/2014/main" val="3646768763"/>
                    </a:ext>
                  </a:extLst>
                </a:gridCol>
                <a:gridCol w="2712308">
                  <a:extLst>
                    <a:ext uri="{9D8B030D-6E8A-4147-A177-3AD203B41FA5}">
                      <a16:colId xmlns:a16="http://schemas.microsoft.com/office/drawing/2014/main" val="1283340587"/>
                    </a:ext>
                  </a:extLst>
                </a:gridCol>
              </a:tblGrid>
              <a:tr h="988540">
                <a:tc>
                  <a:txBody>
                    <a:bodyPr/>
                    <a:lstStyle/>
                    <a:p>
                      <a:pPr algn="ctr"/>
                      <a:r>
                        <a:rPr kumimoji="1" lang="ja-JP" altLang="en-US" sz="1400" b="0" u="sng" dirty="0">
                          <a:solidFill>
                            <a:schemeClr val="tx1"/>
                          </a:solidFill>
                          <a:latin typeface="Meiryo UI" panose="020B0604030504040204" pitchFamily="50" charset="-128"/>
                          <a:ea typeface="Meiryo UI" panose="020B0604030504040204" pitchFamily="50" charset="-128"/>
                        </a:rPr>
                        <a:t>段階</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414759"/>
                  </a:ext>
                </a:extLst>
              </a:tr>
              <a:tr h="4876800">
                <a:tc>
                  <a:txBody>
                    <a:bodyPr/>
                    <a:lstStyle/>
                    <a:p>
                      <a:pPr algn="ctr"/>
                      <a:r>
                        <a:rPr kumimoji="1" lang="ja-JP" altLang="en-US" sz="1400" b="0" u="sng" dirty="0">
                          <a:solidFill>
                            <a:schemeClr val="tx1"/>
                          </a:solidFill>
                          <a:latin typeface="Meiryo UI" panose="020B0604030504040204" pitchFamily="50" charset="-128"/>
                          <a:ea typeface="Meiryo UI" panose="020B0604030504040204" pitchFamily="50" charset="-128"/>
                        </a:rPr>
                        <a:t>特徴</a:t>
                      </a:r>
                      <a:endParaRPr kumimoji="1" lang="en-US" altLang="ja-JP" sz="1400" b="0" u="sng" dirty="0">
                        <a:solidFill>
                          <a:schemeClr val="tx1"/>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起業者段階</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⇒企業が誕生したばかりの状況</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・経営トップが強力なリーダーシップを発揮</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・組織としては未熟、というよりも</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ルールを必要としていない</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・企業のパワーが創業者メンバーの</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能力や創造性に大きく影響</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・目標は組織の存続</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共同的段階</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⇒企業体ではなく共同体の状況</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・創業時メンバー以外も在籍</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全体のとりまとめが重要</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ビジョンや経営目標の再定義</a:t>
                      </a:r>
                      <a:r>
                        <a:rPr kumimoji="1" lang="en-US" altLang="ja-JP" sz="1400" b="0" dirty="0">
                          <a:solidFill>
                            <a:schemeClr val="tx1"/>
                          </a:solidFill>
                          <a:latin typeface="Meiryo UI" panose="020B0604030504040204" pitchFamily="50" charset="-128"/>
                          <a:ea typeface="Meiryo UI" panose="020B0604030504040204" pitchFamily="50" charset="-128"/>
                        </a:rPr>
                        <a:t>)</a:t>
                      </a:r>
                    </a:p>
                    <a:p>
                      <a:r>
                        <a:rPr kumimoji="1" lang="ja-JP" altLang="en-US" sz="1400" b="0" dirty="0">
                          <a:solidFill>
                            <a:schemeClr val="tx1"/>
                          </a:solidFill>
                          <a:latin typeface="Meiryo UI" panose="020B0604030504040204" pitchFamily="50" charset="-128"/>
                          <a:ea typeface="Meiryo UI" panose="020B0604030504040204" pitchFamily="50" charset="-128"/>
                        </a:rPr>
                        <a:t>・経営トップには誕生期以上に、</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強力なリーダーシップが必要</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・目標は組織の成長</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公式化段階</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⇒従業員規模が</a:t>
                      </a:r>
                      <a:r>
                        <a:rPr kumimoji="1" lang="en-US" altLang="ja-JP" sz="1400" b="0" dirty="0">
                          <a:solidFill>
                            <a:schemeClr val="tx1"/>
                          </a:solidFill>
                          <a:latin typeface="Meiryo UI" panose="020B0604030504040204" pitchFamily="50" charset="-128"/>
                          <a:ea typeface="Meiryo UI" panose="020B0604030504040204" pitchFamily="50" charset="-128"/>
                        </a:rPr>
                        <a:t>100</a:t>
                      </a:r>
                      <a:r>
                        <a:rPr kumimoji="1" lang="ja-JP" altLang="en-US" sz="1400" b="0" dirty="0">
                          <a:solidFill>
                            <a:schemeClr val="tx1"/>
                          </a:solidFill>
                          <a:latin typeface="Meiryo UI" panose="020B0604030504040204" pitchFamily="50" charset="-128"/>
                          <a:ea typeface="Meiryo UI" panose="020B0604030504040204" pitchFamily="50" charset="-128"/>
                        </a:rPr>
                        <a:t>名前後</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・権限の階層化が進み、権限委譲が積極的に行われる。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・メンバー間のコミュニケーションを促進する工夫が必要</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・組織の手続きやルールが必要となり、官僚化が進んでいく。</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・目標は組織の安定拡大</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精巧化段階</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⇒従業員数は数百名～数千名</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システマティックな運営を徹底</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・組織の手続きやルールが高度化</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・複数の事業や組織が存在</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・官僚制の逆機能が表れ始める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・目標は組織の完成</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官僚制の逆機能が表れ始め、放置しておくと組織の活性化がなくなり、</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衰退していく</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成熟期のライフステージにいるうちに</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様々な方策をとり再活性を図ることが必要となる。</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衰退期を避けるための方策</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・組織横断的な</a:t>
                      </a:r>
                      <a:r>
                        <a:rPr kumimoji="1" lang="en-US" altLang="ja-JP" sz="1400" b="0" dirty="0">
                          <a:solidFill>
                            <a:schemeClr val="tx1"/>
                          </a:solidFill>
                          <a:latin typeface="Meiryo UI" panose="020B0604030504040204" pitchFamily="50" charset="-128"/>
                          <a:ea typeface="Meiryo UI" panose="020B0604030504040204" pitchFamily="50" charset="-128"/>
                        </a:rPr>
                        <a:t>PJT</a:t>
                      </a:r>
                      <a:r>
                        <a:rPr kumimoji="1" lang="ja-JP" altLang="en-US" sz="1400" b="0" dirty="0">
                          <a:solidFill>
                            <a:schemeClr val="tx1"/>
                          </a:solidFill>
                          <a:latin typeface="Meiryo UI" panose="020B0604030504040204" pitchFamily="50" charset="-128"/>
                          <a:ea typeface="Meiryo UI" panose="020B0604030504040204" pitchFamily="50" charset="-128"/>
                        </a:rPr>
                        <a:t>チームの結成</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・社内ベンチャーの立ち上げによる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新規事業開発</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・現状組織の大幅な見直しや小組織化への再編</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1935591"/>
                  </a:ext>
                </a:extLst>
              </a:tr>
            </a:tbl>
          </a:graphicData>
        </a:graphic>
      </p:graphicFrame>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組織のライフサイクル　知識補足</a:t>
            </a:r>
            <a:endParaRPr kumimoji="1" lang="ja-JP" altLang="en-US" sz="2400" dirty="0">
              <a:latin typeface="Meiryo UI" panose="020B0604030504040204" pitchFamily="50" charset="-128"/>
              <a:ea typeface="Meiryo UI" panose="020B0604030504040204" pitchFamily="50" charset="-128"/>
            </a:endParaRPr>
          </a:p>
        </p:txBody>
      </p:sp>
      <p:sp>
        <p:nvSpPr>
          <p:cNvPr id="4" name="矢印: 五方向 3">
            <a:extLst>
              <a:ext uri="{FF2B5EF4-FFF2-40B4-BE49-F238E27FC236}">
                <a16:creationId xmlns:a16="http://schemas.microsoft.com/office/drawing/2014/main" id="{DB55285D-811F-4DF7-B597-5C358ACB6276}"/>
              </a:ext>
            </a:extLst>
          </p:cNvPr>
          <p:cNvSpPr/>
          <p:nvPr/>
        </p:nvSpPr>
        <p:spPr>
          <a:xfrm>
            <a:off x="1210961" y="988541"/>
            <a:ext cx="2644346" cy="411891"/>
          </a:xfrm>
          <a:prstGeom prst="homePlat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誕生期</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起業者段階</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68" name="矢印: 五方向 67">
            <a:extLst>
              <a:ext uri="{FF2B5EF4-FFF2-40B4-BE49-F238E27FC236}">
                <a16:creationId xmlns:a16="http://schemas.microsoft.com/office/drawing/2014/main" id="{A0115462-3B16-49FF-92E5-C486949CE2FD}"/>
              </a:ext>
            </a:extLst>
          </p:cNvPr>
          <p:cNvSpPr/>
          <p:nvPr/>
        </p:nvSpPr>
        <p:spPr>
          <a:xfrm>
            <a:off x="3924642" y="988540"/>
            <a:ext cx="2644346" cy="411891"/>
          </a:xfrm>
          <a:prstGeom prst="homePlat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成長期</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共同的・公式化段階</a:t>
            </a:r>
            <a:r>
              <a:rPr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69" name="矢印: 五方向 68">
            <a:extLst>
              <a:ext uri="{FF2B5EF4-FFF2-40B4-BE49-F238E27FC236}">
                <a16:creationId xmlns:a16="http://schemas.microsoft.com/office/drawing/2014/main" id="{5D22BC86-2F9B-4781-8F46-FBF6E335B91D}"/>
              </a:ext>
            </a:extLst>
          </p:cNvPr>
          <p:cNvSpPr/>
          <p:nvPr/>
        </p:nvSpPr>
        <p:spPr>
          <a:xfrm>
            <a:off x="6638323" y="988539"/>
            <a:ext cx="2644346" cy="411891"/>
          </a:xfrm>
          <a:prstGeom prst="homePlat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成熟期</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精巧化段階</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1" name="矢印: 五方向 70">
            <a:extLst>
              <a:ext uri="{FF2B5EF4-FFF2-40B4-BE49-F238E27FC236}">
                <a16:creationId xmlns:a16="http://schemas.microsoft.com/office/drawing/2014/main" id="{8F5109C6-0121-4CD4-8A24-6A9985386C0B}"/>
              </a:ext>
            </a:extLst>
          </p:cNvPr>
          <p:cNvSpPr/>
          <p:nvPr/>
        </p:nvSpPr>
        <p:spPr>
          <a:xfrm>
            <a:off x="9352004" y="988539"/>
            <a:ext cx="2644346" cy="411891"/>
          </a:xfrm>
          <a:prstGeom prst="homePlat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衰退</a:t>
            </a:r>
            <a:r>
              <a:rPr kumimoji="1" lang="ja-JP" altLang="en-US" dirty="0">
                <a:solidFill>
                  <a:schemeClr val="tx1"/>
                </a:solidFill>
                <a:latin typeface="Meiryo UI" panose="020B0604030504040204" pitchFamily="50" charset="-128"/>
                <a:ea typeface="Meiryo UI" panose="020B0604030504040204" pitchFamily="50" charset="-128"/>
              </a:rPr>
              <a:t>期</a:t>
            </a:r>
          </a:p>
        </p:txBody>
      </p:sp>
    </p:spTree>
    <p:extLst>
      <p:ext uri="{BB962C8B-B14F-4D97-AF65-F5344CB8AC3E}">
        <p14:creationId xmlns:p14="http://schemas.microsoft.com/office/powerpoint/2010/main" val="1187022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b="1" dirty="0">
                <a:latin typeface="Meiryo UI" panose="020B0604030504040204" pitchFamily="50" charset="-128"/>
                <a:ea typeface="Meiryo UI" panose="020B0604030504040204" pitchFamily="50" charset="-128"/>
              </a:rPr>
              <a:t>モチベーションアップ</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lnSpcReduction="10000"/>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社員の戦力化を図るために、能力開発とモチベーションアップをうまく回す必要がある。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①環境：命令系統、金銭（給与、ボーナス、報奨金）</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②仕事：職務充実と職務拡大によるやりがい感の醸成</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③認められること：人事考課による評価、表彰</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の３点から対策をとり、モチベーション向上につなげる。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動機付け要因と衛生要因の２つの要因をそれぞれ満たすことを意識して具体策を提案する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（衛生要因は満たしていて当たり前）</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動機付け要因、衛生要因、達成、承認、仕事そのもの、昇進、会社の方針</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命令系統、給与、作業環境、職務充実、職務拡大、垂直的拡大、水平的拡大</a:t>
            </a:r>
          </a:p>
        </p:txBody>
      </p:sp>
    </p:spTree>
    <p:extLst>
      <p:ext uri="{BB962C8B-B14F-4D97-AF65-F5344CB8AC3E}">
        <p14:creationId xmlns:p14="http://schemas.microsoft.com/office/powerpoint/2010/main" val="1172512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8">
            <a:extLst>
              <a:ext uri="{FF2B5EF4-FFF2-40B4-BE49-F238E27FC236}">
                <a16:creationId xmlns:a16="http://schemas.microsoft.com/office/drawing/2014/main" id="{2EE8AC06-5794-436E-B5D4-E434F538ECAC}"/>
              </a:ext>
            </a:extLst>
          </p:cNvPr>
          <p:cNvGraphicFramePr>
            <a:graphicFrameLocks noGrp="1"/>
          </p:cNvGraphicFramePr>
          <p:nvPr>
            <p:extLst>
              <p:ext uri="{D42A27DB-BD31-4B8C-83A1-F6EECF244321}">
                <p14:modId xmlns:p14="http://schemas.microsoft.com/office/powerpoint/2010/main" val="3141271707"/>
              </p:ext>
            </p:extLst>
          </p:nvPr>
        </p:nvGraphicFramePr>
        <p:xfrm>
          <a:off x="140042" y="716692"/>
          <a:ext cx="11846011" cy="5857103"/>
        </p:xfrm>
        <a:graphic>
          <a:graphicData uri="http://schemas.openxmlformats.org/drawingml/2006/table">
            <a:tbl>
              <a:tblPr firstRow="1" bandRow="1">
                <a:tableStyleId>{5C22544A-7EE6-4342-B048-85BDC9FD1C3A}</a:tableStyleId>
              </a:tblPr>
              <a:tblGrid>
                <a:gridCol w="782596">
                  <a:extLst>
                    <a:ext uri="{9D8B030D-6E8A-4147-A177-3AD203B41FA5}">
                      <a16:colId xmlns:a16="http://schemas.microsoft.com/office/drawing/2014/main" val="3788857476"/>
                    </a:ext>
                  </a:extLst>
                </a:gridCol>
                <a:gridCol w="3687805">
                  <a:extLst>
                    <a:ext uri="{9D8B030D-6E8A-4147-A177-3AD203B41FA5}">
                      <a16:colId xmlns:a16="http://schemas.microsoft.com/office/drawing/2014/main" val="531651221"/>
                    </a:ext>
                  </a:extLst>
                </a:gridCol>
                <a:gridCol w="3687805">
                  <a:extLst>
                    <a:ext uri="{9D8B030D-6E8A-4147-A177-3AD203B41FA5}">
                      <a16:colId xmlns:a16="http://schemas.microsoft.com/office/drawing/2014/main" val="1602688745"/>
                    </a:ext>
                  </a:extLst>
                </a:gridCol>
                <a:gridCol w="3687805">
                  <a:extLst>
                    <a:ext uri="{9D8B030D-6E8A-4147-A177-3AD203B41FA5}">
                      <a16:colId xmlns:a16="http://schemas.microsoft.com/office/drawing/2014/main" val="3646768763"/>
                    </a:ext>
                  </a:extLst>
                </a:gridCol>
              </a:tblGrid>
              <a:tr h="494270">
                <a:tc>
                  <a:txBody>
                    <a:bodyPr/>
                    <a:lstStyle/>
                    <a:p>
                      <a:pPr algn="ctr"/>
                      <a:r>
                        <a:rPr kumimoji="1" lang="ja-JP" altLang="en-US" sz="1400" b="0" u="none" dirty="0">
                          <a:solidFill>
                            <a:schemeClr val="tx1"/>
                          </a:solidFill>
                          <a:latin typeface="Meiryo UI" panose="020B0604030504040204" pitchFamily="50" charset="-128"/>
                          <a:ea typeface="Meiryo UI" panose="020B0604030504040204" pitchFamily="50" charset="-128"/>
                        </a:rPr>
                        <a:t>対策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動機づけ要因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職務充実と職務拡大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衛生要因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414759"/>
                  </a:ext>
                </a:extLst>
              </a:tr>
              <a:tr h="5362833">
                <a:tc>
                  <a:txBody>
                    <a:bodyPr/>
                    <a:lstStyle/>
                    <a:p>
                      <a:pPr algn="ctr"/>
                      <a:r>
                        <a:rPr kumimoji="1" lang="ja-JP" altLang="en-US" sz="1400" b="0" u="none" dirty="0">
                          <a:solidFill>
                            <a:schemeClr val="tx1"/>
                          </a:solidFill>
                          <a:latin typeface="Meiryo UI" panose="020B0604030504040204" pitchFamily="50" charset="-128"/>
                          <a:ea typeface="Meiryo UI" panose="020B0604030504040204" pitchFamily="50" charset="-128"/>
                        </a:rPr>
                        <a:t>内容</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動機付け要因</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仕事内容の影響のことで、欠如しても不満足を生むことはなく、満たされると満足を生む要因のこと</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会社が本人の業績や能力を認めることによって、</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本人のモチベーションが向上する。</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具体策</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MBO</a:t>
                      </a:r>
                      <a:r>
                        <a:rPr kumimoji="1" lang="ja-JP" altLang="en-US" sz="1400" b="0" dirty="0">
                          <a:solidFill>
                            <a:schemeClr val="tx1"/>
                          </a:solidFill>
                          <a:latin typeface="Meiryo UI" panose="020B0604030504040204" pitchFamily="50" charset="-128"/>
                          <a:ea typeface="Meiryo UI" panose="020B0604030504040204" pitchFamily="50" charset="-128"/>
                        </a:rPr>
                        <a:t>（目標管理制度）</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・社内表彰制度</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・面接制度</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・社長とのプレミアム食事会</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・役員会議への参加権</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職務充実（垂直的拡大）</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職務におけるマネジメントの裁量権を拡大すること</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職務拡大（水平的拡大）</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職務領域の幅を広げること</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社員の成熟度の判断が必要</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職務拡大⇒職務充実</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具体策</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・昇進／昇格</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・定期ジョブローテーション</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CDP(Career Development Program)</a:t>
                      </a:r>
                    </a:p>
                    <a:p>
                      <a:r>
                        <a:rPr kumimoji="1" lang="ja-JP" altLang="en-US" sz="1400" b="0" dirty="0">
                          <a:solidFill>
                            <a:schemeClr val="tx1"/>
                          </a:solidFill>
                          <a:latin typeface="Meiryo UI" panose="020B0604030504040204" pitchFamily="50" charset="-128"/>
                          <a:ea typeface="Meiryo UI" panose="020B0604030504040204" pitchFamily="50" charset="-128"/>
                        </a:rPr>
                        <a:t>・若手の積極的登用</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・提案制度</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・リーダー制</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現存組織に若手への権限を与える</a:t>
                      </a:r>
                      <a:r>
                        <a:rPr kumimoji="1" lang="en-US" altLang="ja-JP" sz="1400" b="0" dirty="0">
                          <a:solidFill>
                            <a:schemeClr val="tx1"/>
                          </a:solidFill>
                          <a:latin typeface="Meiryo UI" panose="020B0604030504040204" pitchFamily="50" charset="-128"/>
                          <a:ea typeface="Meiryo UI" panose="020B0604030504040204" pitchFamily="50" charset="-128"/>
                        </a:rPr>
                        <a:t>)</a:t>
                      </a:r>
                    </a:p>
                    <a:p>
                      <a:r>
                        <a:rPr kumimoji="1" lang="ja-JP" altLang="en-US" sz="1400" b="0" dirty="0">
                          <a:solidFill>
                            <a:schemeClr val="tx1"/>
                          </a:solidFill>
                          <a:latin typeface="Meiryo UI" panose="020B0604030504040204" pitchFamily="50" charset="-128"/>
                          <a:ea typeface="Meiryo UI" panose="020B0604030504040204" pitchFamily="50" charset="-128"/>
                        </a:rPr>
                        <a:t>・役職公募制</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・プロジェクト組織</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・社内ベンチャー制</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衛生要因</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仕事の環境に関連し、欠如すれば不満を生み出すが、満たされていたとしても満足は生み出さない要因。例えば「命令系統」「給与」など。</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具体策</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・指揮命令系統の明確化</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・給与</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・報奨金</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・インセンティブ旅行</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・ストックオプション</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・職場環境の改善</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1935591"/>
                  </a:ext>
                </a:extLst>
              </a:tr>
            </a:tbl>
          </a:graphicData>
        </a:graphic>
      </p:graphicFrame>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モチベーションアップ　知識補足①</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79122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モチベーションアップ　知識補足②</a:t>
            </a:r>
            <a:endParaRPr kumimoji="1" lang="ja-JP" altLang="en-US" sz="2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BF32D960-A28B-42A9-A272-BF98EDE36AB5}"/>
              </a:ext>
            </a:extLst>
          </p:cNvPr>
          <p:cNvSpPr txBox="1"/>
          <p:nvPr/>
        </p:nvSpPr>
        <p:spPr>
          <a:xfrm>
            <a:off x="100535" y="923705"/>
            <a:ext cx="4258963" cy="307777"/>
          </a:xfrm>
          <a:prstGeom prst="rect">
            <a:avLst/>
          </a:prstGeom>
          <a:noFill/>
        </p:spPr>
        <p:txBody>
          <a:bodyPr wrap="square" rtlCol="0">
            <a:spAutoFit/>
          </a:bodyPr>
          <a:lstStyle/>
          <a:p>
            <a:r>
              <a:rPr lang="ja-JP" altLang="en-US" sz="1400" b="1" u="sng" dirty="0">
                <a:latin typeface="Meiryo UI" panose="020B0604030504040204" pitchFamily="50" charset="-128"/>
                <a:ea typeface="Meiryo UI" panose="020B0604030504040204" pitchFamily="50" charset="-128"/>
              </a:rPr>
              <a:t>ありがちな従業員のモラール低下要因とその対策</a:t>
            </a:r>
            <a:endParaRPr kumimoji="1" lang="ja-JP" altLang="en-US" sz="1400" b="1" u="sng"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2CA03B64-BBDC-4FA3-BB93-220355311A1B}"/>
              </a:ext>
            </a:extLst>
          </p:cNvPr>
          <p:cNvSpPr txBox="1"/>
          <p:nvPr/>
        </p:nvSpPr>
        <p:spPr>
          <a:xfrm>
            <a:off x="100535" y="1356066"/>
            <a:ext cx="6234361" cy="2462213"/>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①仕事を任されない、業務に創造性がない</a:t>
            </a:r>
            <a:endParaRPr kumimoji="1"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権限委譲、職務充実、職務拡大</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②コミュニケーションが円滑でない</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人員交流、意見交換の場を設ける、組織を横断したプロジェクトチーム</a:t>
            </a:r>
            <a:endParaRPr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③施策に納得性がない、企業の目標が明確でない</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目標、施策導入の目的の共有</a:t>
            </a:r>
            <a:endParaRPr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④評価制度が明確でない、成果が評価に反映されない</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MBO</a:t>
            </a:r>
            <a:r>
              <a:rPr lang="ja-JP" altLang="en-US" sz="1400" dirty="0">
                <a:latin typeface="Meiryo UI" panose="020B0604030504040204" pitchFamily="50" charset="-128"/>
                <a:ea typeface="Meiryo UI" panose="020B0604030504040204" pitchFamily="50" charset="-128"/>
              </a:rPr>
              <a:t>、成果主義導入</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0410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b="1" dirty="0">
                <a:latin typeface="Meiryo UI" panose="020B0604030504040204" pitchFamily="50" charset="-128"/>
                <a:ea typeface="Meiryo UI" panose="020B0604030504040204" pitchFamily="50" charset="-128"/>
              </a:rPr>
              <a:t>能力開発</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①</a:t>
            </a:r>
            <a:r>
              <a:rPr lang="en-US" altLang="ja-JP" sz="2400" dirty="0">
                <a:latin typeface="Meiryo UI" panose="020B0604030504040204" pitchFamily="50" charset="-128"/>
                <a:ea typeface="Meiryo UI" panose="020B0604030504040204" pitchFamily="50" charset="-128"/>
              </a:rPr>
              <a:t>OJT</a:t>
            </a:r>
            <a:r>
              <a:rPr lang="ja-JP" altLang="en-US" sz="2400" dirty="0">
                <a:latin typeface="Meiryo UI" panose="020B0604030504040204" pitchFamily="50" charset="-128"/>
                <a:ea typeface="Meiryo UI" panose="020B0604030504040204" pitchFamily="50" charset="-128"/>
              </a:rPr>
              <a:t>、②</a:t>
            </a:r>
            <a:r>
              <a:rPr lang="en-US" altLang="ja-JP" sz="2400" dirty="0">
                <a:latin typeface="Meiryo UI" panose="020B0604030504040204" pitchFamily="50" charset="-128"/>
                <a:ea typeface="Meiryo UI" panose="020B0604030504040204" pitchFamily="50" charset="-128"/>
              </a:rPr>
              <a:t>Off-JT</a:t>
            </a:r>
            <a:r>
              <a:rPr lang="ja-JP" altLang="en-US" sz="2400" dirty="0">
                <a:latin typeface="Meiryo UI" panose="020B0604030504040204" pitchFamily="50" charset="-128"/>
                <a:ea typeface="Meiryo UI" panose="020B0604030504040204" pitchFamily="50" charset="-128"/>
              </a:rPr>
              <a:t>、③自己啓発支援の３つの方法を通じて、人材を戦略化する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OJT</a:t>
            </a:r>
            <a:r>
              <a:rPr lang="ja-JP" altLang="en-US" sz="2400" dirty="0">
                <a:latin typeface="Meiryo UI" panose="020B0604030504040204" pitchFamily="50" charset="-128"/>
                <a:ea typeface="Meiryo UI" panose="020B0604030504040204" pitchFamily="50" charset="-128"/>
              </a:rPr>
              <a:t> ⇒ </a:t>
            </a:r>
            <a:r>
              <a:rPr lang="en-US" altLang="ja-JP" sz="2400" dirty="0">
                <a:latin typeface="Meiryo UI" panose="020B0604030504040204" pitchFamily="50" charset="-128"/>
                <a:ea typeface="Meiryo UI" panose="020B0604030504040204" pitchFamily="50" charset="-128"/>
              </a:rPr>
              <a:t>Off-JT</a:t>
            </a:r>
            <a:r>
              <a:rPr lang="ja-JP" altLang="en-US" sz="2400" dirty="0">
                <a:latin typeface="Meiryo UI" panose="020B0604030504040204" pitchFamily="50" charset="-128"/>
                <a:ea typeface="Meiryo UI" panose="020B0604030504040204" pitchFamily="50" charset="-128"/>
              </a:rPr>
              <a:t> ⇒ 自己啓発支援という順序で段階的に提案</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すべての社員に対して同等の人材育成を行うのではなく、個人の階層や職種、</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人材育成を行う目的別に施策を区別する必要がある</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OJT</a:t>
            </a:r>
            <a:r>
              <a:rPr lang="ja-JP" altLang="en-US" sz="2400" dirty="0">
                <a:latin typeface="Meiryo UI" panose="020B0604030504040204" pitchFamily="50" charset="-128"/>
                <a:ea typeface="Meiryo UI" panose="020B0604030504040204" pitchFamily="50" charset="-128"/>
              </a:rPr>
              <a:t>、段階的、計画的、振り返り</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Off-JT</a:t>
            </a:r>
            <a:r>
              <a:rPr kumimoji="1" lang="ja-JP" altLang="en-US" sz="2400" dirty="0">
                <a:latin typeface="Meiryo UI" panose="020B0604030504040204" pitchFamily="50" charset="-128"/>
                <a:ea typeface="Meiryo UI" panose="020B0604030504040204" pitchFamily="50" charset="-128"/>
              </a:rPr>
              <a:t>、専門的、専門講師、社外研修</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自己啓発支援、時間の支援、金銭の支援</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25258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インターナルマーケティング</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サービス業のマーケティング</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①インターナルマーケティング</a:t>
            </a:r>
            <a:r>
              <a:rPr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　会社から</a:t>
            </a:r>
            <a:r>
              <a:rPr lang="en-US" altLang="ja-JP" sz="2400" dirty="0">
                <a:latin typeface="Meiryo UI" panose="020B0604030504040204" pitchFamily="50" charset="-128"/>
                <a:ea typeface="Meiryo UI" panose="020B0604030504040204" pitchFamily="50" charset="-128"/>
              </a:rPr>
              <a:t>CP</a:t>
            </a:r>
            <a:r>
              <a:rPr lang="ja-JP" altLang="en-US" sz="2400" dirty="0">
                <a:latin typeface="Meiryo UI" panose="020B0604030504040204" pitchFamily="50" charset="-128"/>
                <a:ea typeface="Meiryo UI" panose="020B0604030504040204" pitchFamily="50" charset="-128"/>
              </a:rPr>
              <a:t>へのマーケティング</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②エクスターナルマーケティング</a:t>
            </a:r>
            <a:r>
              <a:rPr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　会社から顧客へのマーケティング</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③インタラクティブマーケティング</a:t>
            </a:r>
            <a:r>
              <a:rPr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CP</a:t>
            </a:r>
            <a:r>
              <a:rPr lang="ja-JP" altLang="en-US" sz="2400" dirty="0">
                <a:latin typeface="Meiryo UI" panose="020B0604030504040204" pitchFamily="50" charset="-128"/>
                <a:ea typeface="Meiryo UI" panose="020B0604030504040204" pitchFamily="50" charset="-128"/>
              </a:rPr>
              <a:t>と顧客間のマーケティング</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インターナルマーケティングは人事制度と密接に結びついている。</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具体的内容は①モチベアップ、②能力開発、③標準化・マニュアル化・機械化</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モチベーション、モラールアップ、衛生理論、権限委譲、能力開発、</a:t>
            </a:r>
            <a:r>
              <a:rPr lang="en-US" altLang="ja-JP" sz="2400" dirty="0">
                <a:latin typeface="Meiryo UI" panose="020B0604030504040204" pitchFamily="50" charset="-128"/>
                <a:ea typeface="Meiryo UI" panose="020B0604030504040204" pitchFamily="50" charset="-128"/>
              </a:rPr>
              <a:t>OJT</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Off-JT</a:t>
            </a:r>
          </a:p>
          <a:p>
            <a:pPr marL="0" indent="0">
              <a:buNone/>
            </a:pPr>
            <a:r>
              <a:rPr lang="ja-JP" altLang="en-US" sz="2400" dirty="0">
                <a:latin typeface="Meiryo UI" panose="020B0604030504040204" pitchFamily="50" charset="-128"/>
                <a:ea typeface="Meiryo UI" panose="020B0604030504040204" pitchFamily="50" charset="-128"/>
              </a:rPr>
              <a:t>　　自己啓発支援、標準化、マニュアル化、機械化、情報の共有化</a:t>
            </a:r>
            <a:endParaRPr lang="en-US" altLang="ja-JP" sz="2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FDA5DFEB-8DBB-427A-B5F5-1A10ACFEDDBC}"/>
              </a:ext>
            </a:extLst>
          </p:cNvPr>
          <p:cNvSpPr txBox="1"/>
          <p:nvPr/>
        </p:nvSpPr>
        <p:spPr>
          <a:xfrm>
            <a:off x="7274011" y="716692"/>
            <a:ext cx="3015049"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CP</a:t>
            </a:r>
            <a:r>
              <a:rPr kumimoji="1" lang="ja-JP" altLang="en-US" dirty="0">
                <a:latin typeface="Meiryo UI" panose="020B0604030504040204" pitchFamily="50" charset="-128"/>
                <a:ea typeface="Meiryo UI" panose="020B0604030504040204" pitchFamily="50" charset="-128"/>
              </a:rPr>
              <a:t>：コンタクトパーソネル</a:t>
            </a:r>
          </a:p>
        </p:txBody>
      </p:sp>
    </p:spTree>
    <p:extLst>
      <p:ext uri="{BB962C8B-B14F-4D97-AF65-F5344CB8AC3E}">
        <p14:creationId xmlns:p14="http://schemas.microsoft.com/office/powerpoint/2010/main" val="1990559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評価</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全社員にとって、①透明性 </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わかりやすくて</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、②公平性</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公平で</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、③納得性</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納得ができる</a:t>
            </a:r>
            <a:r>
              <a:rPr lang="en-US" altLang="ja-JP" sz="2400" dirty="0">
                <a:latin typeface="Meiryo UI" panose="020B0604030504040204" pitchFamily="50" charset="-128"/>
                <a:ea typeface="Meiryo UI" panose="020B0604030504040204" pitchFamily="50" charset="-128"/>
              </a:rPr>
              <a:t>)</a:t>
            </a:r>
          </a:p>
          <a:p>
            <a:pPr marL="0" indent="0">
              <a:buNone/>
            </a:pPr>
            <a:r>
              <a:rPr lang="ja-JP" altLang="en-US" sz="2400" dirty="0">
                <a:latin typeface="Meiryo UI" panose="020B0604030504040204" pitchFamily="50" charset="-128"/>
                <a:ea typeface="Meiryo UI" panose="020B0604030504040204" pitchFamily="50" charset="-128"/>
              </a:rPr>
              <a:t>　　評価制度を導入することが求められる。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評価項目を公正にすることも必要であるが、評価者訓練を実施し</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評価者の</a:t>
            </a:r>
            <a:r>
              <a:rPr kumimoji="1" lang="ja-JP" altLang="en-US" sz="2400" dirty="0">
                <a:latin typeface="Meiryo UI" panose="020B0604030504040204" pitchFamily="50" charset="-128"/>
                <a:ea typeface="Meiryo UI" panose="020B0604030504040204" pitchFamily="50" charset="-128"/>
              </a:rPr>
              <a:t>評価レベルを向上させることも必要。</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公正性、納得性、透明性、フィードバック、共有化、評価者訓練、コンピテンシー評価</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目標による管理（</a:t>
            </a:r>
            <a:r>
              <a:rPr lang="en-US" altLang="ja-JP" sz="2400" dirty="0">
                <a:latin typeface="Meiryo UI" panose="020B0604030504040204" pitchFamily="50" charset="-128"/>
                <a:ea typeface="Meiryo UI" panose="020B0604030504040204" pitchFamily="50" charset="-128"/>
              </a:rPr>
              <a:t>MBO</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1611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FEDFD138-8A87-4A13-BB03-6BA90E224CA9}"/>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accent6"/>
              </a:solidFill>
              <a:latin typeface="Meiryo UI" panose="020B0604030504040204" pitchFamily="50" charset="-128"/>
              <a:ea typeface="Meiryo UI" panose="020B0604030504040204" pitchFamily="50" charset="-128"/>
            </a:endParaRPr>
          </a:p>
          <a:p>
            <a:endParaRPr lang="en-US" altLang="ja-JP" b="1" dirty="0">
              <a:solidFill>
                <a:schemeClr val="accent6"/>
              </a:solidFill>
              <a:latin typeface="Meiryo UI" panose="020B0604030504040204" pitchFamily="50" charset="-128"/>
              <a:ea typeface="Meiryo UI" panose="020B0604030504040204" pitchFamily="50" charset="-128"/>
            </a:endParaRPr>
          </a:p>
          <a:p>
            <a:endParaRPr kumimoji="1" lang="en-US" altLang="ja-JP"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r>
              <a:rPr kumimoji="1" lang="ja-JP" altLang="en-US" sz="2800" b="1" dirty="0">
                <a:solidFill>
                  <a:schemeClr val="accent6"/>
                </a:solidFill>
                <a:latin typeface="Meiryo UI" panose="020B0604030504040204" pitchFamily="50" charset="-128"/>
                <a:ea typeface="Meiryo UI" panose="020B0604030504040204" pitchFamily="50" charset="-128"/>
              </a:rPr>
              <a:t>　　　</a:t>
            </a:r>
            <a:r>
              <a:rPr kumimoji="1" lang="ja-JP" altLang="en-US" sz="2800" b="1" u="sng" dirty="0">
                <a:solidFill>
                  <a:schemeClr val="accent6"/>
                </a:solidFill>
                <a:latin typeface="Meiryo UI" panose="020B0604030504040204" pitchFamily="50" charset="-128"/>
                <a:ea typeface="Meiryo UI" panose="020B0604030504040204" pitchFamily="50" charset="-128"/>
              </a:rPr>
              <a:t>事例</a:t>
            </a:r>
            <a:r>
              <a:rPr kumimoji="1" lang="en-US" altLang="ja-JP" sz="2800" b="1" u="sng" dirty="0">
                <a:solidFill>
                  <a:schemeClr val="accent6"/>
                </a:solidFill>
                <a:latin typeface="Meiryo UI" panose="020B0604030504040204" pitchFamily="50" charset="-128"/>
                <a:ea typeface="Meiryo UI" panose="020B0604030504040204" pitchFamily="50" charset="-128"/>
              </a:rPr>
              <a:t>I</a:t>
            </a:r>
          </a:p>
          <a:p>
            <a:endParaRPr lang="en-US" altLang="ja-JP" sz="2800" b="1" dirty="0">
              <a:solidFill>
                <a:schemeClr val="accent6"/>
              </a:solidFill>
              <a:latin typeface="Meiryo UI" panose="020B0604030504040204" pitchFamily="50" charset="-128"/>
              <a:ea typeface="Meiryo UI" panose="020B0604030504040204" pitchFamily="50" charset="-128"/>
            </a:endParaRPr>
          </a:p>
          <a:p>
            <a:r>
              <a:rPr kumimoji="1" lang="ja-JP" altLang="en-US" sz="2800" b="1" dirty="0">
                <a:solidFill>
                  <a:schemeClr val="accent6"/>
                </a:solidFill>
                <a:latin typeface="Meiryo UI" panose="020B0604030504040204" pitchFamily="50" charset="-128"/>
                <a:ea typeface="Meiryo UI" panose="020B0604030504040204" pitchFamily="50" charset="-128"/>
              </a:rPr>
              <a:t>　　　やる気と能力のある人間が、円滑な流れの中で</a:t>
            </a:r>
            <a:endParaRPr kumimoji="1" lang="en-US" altLang="ja-JP" sz="2800" b="1" dirty="0">
              <a:solidFill>
                <a:schemeClr val="accent6"/>
              </a:solidFill>
              <a:latin typeface="Meiryo UI" panose="020B0604030504040204" pitchFamily="50" charset="-128"/>
              <a:ea typeface="Meiryo UI" panose="020B0604030504040204" pitchFamily="50" charset="-128"/>
            </a:endParaRPr>
          </a:p>
          <a:p>
            <a:r>
              <a:rPr lang="ja-JP" altLang="en-US" sz="2800" b="1" dirty="0">
                <a:solidFill>
                  <a:schemeClr val="accent6"/>
                </a:solidFill>
                <a:latin typeface="Meiryo UI" panose="020B0604030504040204" pitchFamily="50" charset="-128"/>
                <a:ea typeface="Meiryo UI" panose="020B0604030504040204" pitchFamily="50" charset="-128"/>
              </a:rPr>
              <a:t>　　　正しい方向へ、持続的に業務を行えているか？</a:t>
            </a:r>
            <a:endParaRPr kumimoji="1" lang="ja-JP" altLang="en-US" sz="2400" b="1" dirty="0">
              <a:solidFill>
                <a:schemeClr val="accent6"/>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5261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評価　知識補足</a:t>
            </a:r>
            <a:endParaRPr kumimoji="1" lang="ja-JP" altLang="en-US" sz="2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BF32D960-A28B-42A9-A272-BF98EDE36AB5}"/>
              </a:ext>
            </a:extLst>
          </p:cNvPr>
          <p:cNvSpPr txBox="1"/>
          <p:nvPr/>
        </p:nvSpPr>
        <p:spPr>
          <a:xfrm>
            <a:off x="100535" y="923705"/>
            <a:ext cx="4258963" cy="307777"/>
          </a:xfrm>
          <a:prstGeom prst="rect">
            <a:avLst/>
          </a:prstGeom>
          <a:noFill/>
        </p:spPr>
        <p:txBody>
          <a:bodyPr wrap="square" rtlCol="0">
            <a:spAutoFit/>
          </a:bodyPr>
          <a:lstStyle/>
          <a:p>
            <a:r>
              <a:rPr lang="ja-JP" altLang="en-US" sz="1400" b="1" u="sng" dirty="0">
                <a:latin typeface="Meiryo UI" panose="020B0604030504040204" pitchFamily="50" charset="-128"/>
                <a:ea typeface="Meiryo UI" panose="020B0604030504040204" pitchFamily="50" charset="-128"/>
              </a:rPr>
              <a:t>評価の対象による分類</a:t>
            </a:r>
            <a:endParaRPr kumimoji="1" lang="ja-JP" altLang="en-US" sz="1400" b="1" u="sng"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2CA03B64-BBDC-4FA3-BB93-220355311A1B}"/>
              </a:ext>
            </a:extLst>
          </p:cNvPr>
          <p:cNvSpPr txBox="1"/>
          <p:nvPr/>
        </p:nvSpPr>
        <p:spPr>
          <a:xfrm>
            <a:off x="100535" y="1356066"/>
            <a:ext cx="6234361" cy="2031325"/>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①年齢と経験を評価：年功序列</a:t>
            </a:r>
            <a:endParaRPr lang="en-US" altLang="ja-JP" sz="1400" b="1"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②能力を評価：職能給</a:t>
            </a:r>
            <a:endParaRPr lang="en-US" altLang="ja-JP" sz="1400" b="1"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③成果を評価：成果主義賃金、年俸制</a:t>
            </a:r>
            <a:endParaRPr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④成果＋成果につながる行動を評価：コンピテンシー評価</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⇒コンピテンシー評価を中心にしていくべきという潮流がある</a:t>
            </a:r>
            <a:endParaRPr lang="en-US" altLang="ja-JP" sz="14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608F8EB-9B94-4120-80F1-05B5A36B89C1}"/>
              </a:ext>
            </a:extLst>
          </p:cNvPr>
          <p:cNvSpPr txBox="1"/>
          <p:nvPr/>
        </p:nvSpPr>
        <p:spPr>
          <a:xfrm>
            <a:off x="100535" y="3728689"/>
            <a:ext cx="4258963" cy="307777"/>
          </a:xfrm>
          <a:prstGeom prst="rect">
            <a:avLst/>
          </a:prstGeom>
          <a:noFill/>
        </p:spPr>
        <p:txBody>
          <a:bodyPr wrap="square" rtlCol="0">
            <a:spAutoFit/>
          </a:bodyPr>
          <a:lstStyle/>
          <a:p>
            <a:r>
              <a:rPr lang="ja-JP" altLang="en-US" sz="1400" b="1" u="sng" dirty="0">
                <a:latin typeface="Meiryo UI" panose="020B0604030504040204" pitchFamily="50" charset="-128"/>
                <a:ea typeface="Meiryo UI" panose="020B0604030504040204" pitchFamily="50" charset="-128"/>
              </a:rPr>
              <a:t>コンピテンシー評価とは</a:t>
            </a:r>
            <a:endParaRPr kumimoji="1" lang="ja-JP" altLang="en-US" sz="1400" b="1" u="sng"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EF57C942-E27E-4DE7-8923-2557880A834B}"/>
              </a:ext>
            </a:extLst>
          </p:cNvPr>
          <p:cNvSpPr txBox="1"/>
          <p:nvPr/>
        </p:nvSpPr>
        <p:spPr>
          <a:xfrm>
            <a:off x="170557" y="4191522"/>
            <a:ext cx="6234361" cy="2462213"/>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コンピテンシーとは英語の直訳で「資格、能力」を意味するが、ここでのコンピテンシーとは成果につながる行為を意味し、それによって継続的に成果を作り出せる能力を意味する。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主に以下の３つのスキルがある。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・技術や知識のスキル</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・人を引っ張る人間力スキル</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・問題解決、環境変化を推進する変革スキル</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行動や姿勢も評価する</a:t>
            </a:r>
            <a:endParaRPr lang="en-US" altLang="ja-JP" sz="1400" b="1"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評価に対する十分なフィードバックを行うことに留意する。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評価結果に対して社員が納得しない限り、意味のない評価となるため。</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36766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b="1" dirty="0">
                <a:latin typeface="Meiryo UI" panose="020B0604030504040204" pitchFamily="50" charset="-128"/>
                <a:ea typeface="Meiryo UI" panose="020B0604030504040204" pitchFamily="50" charset="-128"/>
              </a:rPr>
              <a:t>報酬</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業績連動型給与体系の導入する場合、①導入の目的を社員に理解させること</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②本制度の導入による</a:t>
            </a:r>
            <a:r>
              <a:rPr lang="en-US" altLang="ja-JP" sz="2400" dirty="0">
                <a:latin typeface="Meiryo UI" panose="020B0604030504040204" pitchFamily="50" charset="-128"/>
                <a:ea typeface="Meiryo UI" panose="020B0604030504040204" pitchFamily="50" charset="-128"/>
              </a:rPr>
              <a:t>PDS</a:t>
            </a:r>
            <a:r>
              <a:rPr lang="ja-JP" altLang="en-US" sz="2400" dirty="0">
                <a:latin typeface="Meiryo UI" panose="020B0604030504040204" pitchFamily="50" charset="-128"/>
                <a:ea typeface="Meiryo UI" panose="020B0604030504040204" pitchFamily="50" charset="-128"/>
              </a:rPr>
              <a:t>サイクルをきっちり回すことを解答に入れる。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段階的に導入することで、ベテラン社員モラールを回避するという点も考慮する。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業績連動型給与、人件費の変動費化、役割と責任</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03470E28-CE8F-43F4-A149-014AE4D17E63}"/>
              </a:ext>
            </a:extLst>
          </p:cNvPr>
          <p:cNvGraphicFramePr>
            <a:graphicFrameLocks noGrp="1"/>
          </p:cNvGraphicFramePr>
          <p:nvPr>
            <p:extLst>
              <p:ext uri="{D42A27DB-BD31-4B8C-83A1-F6EECF244321}">
                <p14:modId xmlns:p14="http://schemas.microsoft.com/office/powerpoint/2010/main" val="499604939"/>
              </p:ext>
            </p:extLst>
          </p:nvPr>
        </p:nvGraphicFramePr>
        <p:xfrm>
          <a:off x="450335" y="1139796"/>
          <a:ext cx="11370964" cy="2007057"/>
        </p:xfrm>
        <a:graphic>
          <a:graphicData uri="http://schemas.openxmlformats.org/drawingml/2006/table">
            <a:tbl>
              <a:tblPr firstRow="1" bandRow="1">
                <a:tableStyleId>{5C22544A-7EE6-4342-B048-85BDC9FD1C3A}</a:tableStyleId>
              </a:tblPr>
              <a:tblGrid>
                <a:gridCol w="2119870">
                  <a:extLst>
                    <a:ext uri="{9D8B030D-6E8A-4147-A177-3AD203B41FA5}">
                      <a16:colId xmlns:a16="http://schemas.microsoft.com/office/drawing/2014/main" val="816907390"/>
                    </a:ext>
                  </a:extLst>
                </a:gridCol>
                <a:gridCol w="4625547">
                  <a:extLst>
                    <a:ext uri="{9D8B030D-6E8A-4147-A177-3AD203B41FA5}">
                      <a16:colId xmlns:a16="http://schemas.microsoft.com/office/drawing/2014/main" val="4073859012"/>
                    </a:ext>
                  </a:extLst>
                </a:gridCol>
                <a:gridCol w="4625547">
                  <a:extLst>
                    <a:ext uri="{9D8B030D-6E8A-4147-A177-3AD203B41FA5}">
                      <a16:colId xmlns:a16="http://schemas.microsoft.com/office/drawing/2014/main" val="3950885336"/>
                    </a:ext>
                  </a:extLst>
                </a:gridCol>
              </a:tblGrid>
              <a:tr h="669019">
                <a:tc>
                  <a:txBody>
                    <a:bodyPr/>
                    <a:lstStyle/>
                    <a:p>
                      <a:endParaRPr kumimoji="1" lang="ja-JP" altLang="en-US"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年功序列型給与</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ctr"/>
                      <a:r>
                        <a:rPr kumimoji="1" lang="ja-JP" altLang="en-US" sz="1800" b="0" dirty="0">
                          <a:solidFill>
                            <a:schemeClr val="tx1"/>
                          </a:solidFill>
                          <a:latin typeface="Meiryo UI" panose="020B0604030504040204" pitchFamily="50" charset="-128"/>
                          <a:ea typeface="Meiryo UI" panose="020B0604030504040204" pitchFamily="50" charset="-128"/>
                        </a:rPr>
                        <a:t>勤続年数や年齢によって給与体系が決定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業績連動型給与</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ctr"/>
                      <a:r>
                        <a:rPr kumimoji="1" lang="ja-JP" altLang="en-US" sz="1800" b="0" dirty="0">
                          <a:solidFill>
                            <a:schemeClr val="tx1"/>
                          </a:solidFill>
                          <a:latin typeface="Meiryo UI" panose="020B0604030504040204" pitchFamily="50" charset="-128"/>
                          <a:ea typeface="Meiryo UI" panose="020B0604030504040204" pitchFamily="50" charset="-128"/>
                        </a:rPr>
                        <a:t>欧米企業では代表的。中小企業は導入割合高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9981449"/>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長期的な視点での社員教育</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離職率の低下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仕事に対する意欲が高まる、中途採用公平</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人事評価の重要性・納得性が高まる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人事評価の納得性が低い</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労働意欲が低下する恐れがある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長期的な視点が軽視される</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社員が失敗を恐れがちになる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bl>
          </a:graphicData>
        </a:graphic>
      </p:graphicFrame>
    </p:spTree>
    <p:extLst>
      <p:ext uri="{BB962C8B-B14F-4D97-AF65-F5344CB8AC3E}">
        <p14:creationId xmlns:p14="http://schemas.microsoft.com/office/powerpoint/2010/main" val="2129690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キャリアコース</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①ジョブローテーション</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②</a:t>
            </a:r>
            <a:r>
              <a:rPr lang="en-US" altLang="ja-JP" sz="2400" dirty="0">
                <a:latin typeface="Meiryo UI" panose="020B0604030504040204" pitchFamily="50" charset="-128"/>
                <a:ea typeface="Meiryo UI" panose="020B0604030504040204" pitchFamily="50" charset="-128"/>
              </a:rPr>
              <a:t>CDP</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Career Development Program</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③社内公募制</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④複線型人事制度：キャリアコースを複数設定してあること</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試験の解答として提案することは少ないが、現実的には人事制度を構築する上での大きな柱</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社員の能力開発やモチベ向上、組織の活性化へつながる施策となるため、提案できるようにする</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長期的、継続的、振り返り、活性化、ジョブローテーション、</a:t>
            </a:r>
            <a:r>
              <a:rPr lang="en-US" altLang="ja-JP" sz="2400" dirty="0">
                <a:latin typeface="Meiryo UI" panose="020B0604030504040204" pitchFamily="50" charset="-128"/>
                <a:ea typeface="Meiryo UI" panose="020B0604030504040204" pitchFamily="50" charset="-128"/>
              </a:rPr>
              <a:t>CDP</a:t>
            </a:r>
          </a:p>
          <a:p>
            <a:pPr marL="0" indent="0">
              <a:buNone/>
            </a:pPr>
            <a:r>
              <a:rPr lang="ja-JP" altLang="en-US" sz="2400" dirty="0">
                <a:latin typeface="Meiryo UI" panose="020B0604030504040204" pitchFamily="50" charset="-128"/>
                <a:ea typeface="Meiryo UI" panose="020B0604030504040204" pitchFamily="50" charset="-128"/>
              </a:rPr>
              <a:t>　　モチベーション、能力向上、社内公募制、複線型人事制度</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29136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非正規社員の活用</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扶養の範囲内で働きたい、子育て中のため勤務時間を短縮したい等、非正規社員の</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ライフスタイルに合わせた柔軟な勤務体制の構築を検討してみる。</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女性</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主婦等</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、高齢者</a:t>
            </a:r>
            <a:r>
              <a:rPr lang="en-US" altLang="ja-JP" sz="2400" dirty="0">
                <a:latin typeface="Meiryo UI" panose="020B0604030504040204" pitchFamily="50" charset="-128"/>
                <a:ea typeface="Meiryo UI" panose="020B0604030504040204" pitchFamily="50" charset="-128"/>
              </a:rPr>
              <a:t>(OB</a:t>
            </a:r>
            <a:r>
              <a:rPr lang="ja-JP" altLang="en-US" sz="2400" dirty="0">
                <a:latin typeface="Meiryo UI" panose="020B0604030504040204" pitchFamily="50" charset="-128"/>
                <a:ea typeface="Meiryo UI" panose="020B0604030504040204" pitchFamily="50" charset="-128"/>
              </a:rPr>
              <a:t>人材</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、能力給、等級別賃金、職場リーダー制</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正社員登用、戦力化、専門能力、労働力の調整、人件費削減</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CB8FCFA9-920A-4390-A4B0-525D61CE5B91}"/>
              </a:ext>
            </a:extLst>
          </p:cNvPr>
          <p:cNvGraphicFramePr>
            <a:graphicFrameLocks noGrp="1"/>
          </p:cNvGraphicFramePr>
          <p:nvPr>
            <p:extLst>
              <p:ext uri="{D42A27DB-BD31-4B8C-83A1-F6EECF244321}">
                <p14:modId xmlns:p14="http://schemas.microsoft.com/office/powerpoint/2010/main" val="2973090272"/>
              </p:ext>
            </p:extLst>
          </p:nvPr>
        </p:nvGraphicFramePr>
        <p:xfrm>
          <a:off x="450335" y="1065654"/>
          <a:ext cx="11313297" cy="2007057"/>
        </p:xfrm>
        <a:graphic>
          <a:graphicData uri="http://schemas.openxmlformats.org/drawingml/2006/table">
            <a:tbl>
              <a:tblPr firstRow="1" bandRow="1">
                <a:tableStyleId>{5C22544A-7EE6-4342-B048-85BDC9FD1C3A}</a:tableStyleId>
              </a:tblPr>
              <a:tblGrid>
                <a:gridCol w="1419654">
                  <a:extLst>
                    <a:ext uri="{9D8B030D-6E8A-4147-A177-3AD203B41FA5}">
                      <a16:colId xmlns:a16="http://schemas.microsoft.com/office/drawing/2014/main" val="816907390"/>
                    </a:ext>
                  </a:extLst>
                </a:gridCol>
                <a:gridCol w="9893643">
                  <a:extLst>
                    <a:ext uri="{9D8B030D-6E8A-4147-A177-3AD203B41FA5}">
                      <a16:colId xmlns:a16="http://schemas.microsoft.com/office/drawing/2014/main" val="4073859012"/>
                    </a:ext>
                  </a:extLst>
                </a:gridCol>
              </a:tblGrid>
              <a:tr h="669019">
                <a:tc>
                  <a:txBody>
                    <a:bodyPr/>
                    <a:lstStyle/>
                    <a:p>
                      <a:pPr algn="ctr"/>
                      <a:r>
                        <a:rPr kumimoji="1" lang="ja-JP" altLang="en-US" sz="1800" b="0" dirty="0">
                          <a:solidFill>
                            <a:schemeClr val="tx1"/>
                          </a:solidFill>
                          <a:latin typeface="Meiryo UI" panose="020B0604030504040204" pitchFamily="50" charset="-128"/>
                          <a:ea typeface="Meiryo UI" panose="020B0604030504040204" pitchFamily="50" charset="-128"/>
                        </a:rPr>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人件費負担を軽減、企業の繁閑の状況に応じて雇用調整できる</a:t>
                      </a:r>
                      <a:endParaRPr kumimoji="1" lang="en-US" altLang="ja-JP" sz="1800" b="0" dirty="0">
                        <a:solidFill>
                          <a:schemeClr val="tx1"/>
                        </a:solidFill>
                        <a:latin typeface="Meiryo UI" panose="020B0604030504040204" pitchFamily="50" charset="-128"/>
                        <a:ea typeface="Meiryo UI" panose="020B0604030504040204" pitchFamily="50" charset="-128"/>
                      </a:endParaRPr>
                    </a:p>
                    <a:p>
                      <a:r>
                        <a:rPr kumimoji="1" lang="ja-JP" altLang="en-US" sz="1800" b="0" dirty="0">
                          <a:solidFill>
                            <a:schemeClr val="tx1"/>
                          </a:solidFill>
                          <a:latin typeface="Meiryo UI" panose="020B0604030504040204" pitchFamily="50" charset="-128"/>
                          <a:ea typeface="Meiryo UI" panose="020B0604030504040204" pitchFamily="50" charset="-128"/>
                        </a:rPr>
                        <a:t>正規社員を抱えるリスクを低減できる</a:t>
                      </a:r>
                      <a:endParaRPr kumimoji="1" lang="en-US" altLang="ja-JP" sz="1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非正規社員が習得したノウハウや技術が組織に蓄積しにくい。労務管理が煩雑になりやすい</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正社員に比べ忠誠心が低くなりがちであるため、情報漏洩リスクが高い。</a:t>
                      </a:r>
                      <a:endParaRPr kumimoji="1" lang="en-US" altLang="ja-JP"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活用方法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800" dirty="0">
                          <a:latin typeface="Meiryo UI" panose="020B0604030504040204" pitchFamily="50" charset="-128"/>
                          <a:ea typeface="Meiryo UI" panose="020B0604030504040204" pitchFamily="50" charset="-128"/>
                        </a:rPr>
                        <a:t>非正規社員の戦力化を①等級別賃金、②職場リーダー制、③正社員への登用</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④能力急の導入、を通じて能力開発やモチベ向上となる施策を視野に入れる</a:t>
                      </a:r>
                      <a:endParaRPr lang="en-US" altLang="ja-JP"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1778093"/>
                  </a:ext>
                </a:extLst>
              </a:tr>
            </a:tbl>
          </a:graphicData>
        </a:graphic>
      </p:graphicFrame>
    </p:spTree>
    <p:extLst>
      <p:ext uri="{BB962C8B-B14F-4D97-AF65-F5344CB8AC3E}">
        <p14:creationId xmlns:p14="http://schemas.microsoft.com/office/powerpoint/2010/main" val="4209844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採用・退職</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事例企業の求める人材や支出可能な予算に併せて方法を選択できるようにする。</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退職に関しては、退職後の高年齢者の活用に対して問われることがある。</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新卒採用、中途採用、職種別採用、オープン採用、通年採用、一括採用</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希望人材の明確化、要員計画</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FBAE05F1-E427-442A-8690-566F27CC4DA6}"/>
              </a:ext>
            </a:extLst>
          </p:cNvPr>
          <p:cNvGraphicFramePr>
            <a:graphicFrameLocks noGrp="1"/>
          </p:cNvGraphicFramePr>
          <p:nvPr>
            <p:extLst>
              <p:ext uri="{D42A27DB-BD31-4B8C-83A1-F6EECF244321}">
                <p14:modId xmlns:p14="http://schemas.microsoft.com/office/powerpoint/2010/main" val="4120318368"/>
              </p:ext>
            </p:extLst>
          </p:nvPr>
        </p:nvGraphicFramePr>
        <p:xfrm>
          <a:off x="450335" y="1139796"/>
          <a:ext cx="11370964" cy="1703798"/>
        </p:xfrm>
        <a:graphic>
          <a:graphicData uri="http://schemas.openxmlformats.org/drawingml/2006/table">
            <a:tbl>
              <a:tblPr firstRow="1" bandRow="1">
                <a:tableStyleId>{5C22544A-7EE6-4342-B048-85BDC9FD1C3A}</a:tableStyleId>
              </a:tblPr>
              <a:tblGrid>
                <a:gridCol w="2119870">
                  <a:extLst>
                    <a:ext uri="{9D8B030D-6E8A-4147-A177-3AD203B41FA5}">
                      <a16:colId xmlns:a16="http://schemas.microsoft.com/office/drawing/2014/main" val="816907390"/>
                    </a:ext>
                  </a:extLst>
                </a:gridCol>
                <a:gridCol w="4625547">
                  <a:extLst>
                    <a:ext uri="{9D8B030D-6E8A-4147-A177-3AD203B41FA5}">
                      <a16:colId xmlns:a16="http://schemas.microsoft.com/office/drawing/2014/main" val="4073859012"/>
                    </a:ext>
                  </a:extLst>
                </a:gridCol>
                <a:gridCol w="4625547">
                  <a:extLst>
                    <a:ext uri="{9D8B030D-6E8A-4147-A177-3AD203B41FA5}">
                      <a16:colId xmlns:a16="http://schemas.microsoft.com/office/drawing/2014/main" val="3950885336"/>
                    </a:ext>
                  </a:extLst>
                </a:gridCol>
              </a:tblGrid>
              <a:tr h="359490">
                <a:tc>
                  <a:txBody>
                    <a:bodyPr/>
                    <a:lstStyle/>
                    <a:p>
                      <a:endParaRPr kumimoji="1" lang="ja-JP" altLang="en-US"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新卒採用</a:t>
                      </a:r>
                      <a:endParaRPr kumimoji="1" lang="en-US" altLang="ja-JP" sz="18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中途採用</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9981449"/>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自社の組織文化に合った人材の育成ができる</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将来の幹部候補となるコア人材を育成できる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必要な戦力を持つ人材を採用できるため、</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戦力の早期発揮が期待できる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社員の戦力化に時間とコストがかかる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他者での勤務経験により、自社の組織風土になじまな恐れがある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bl>
          </a:graphicData>
        </a:graphic>
      </p:graphicFrame>
    </p:spTree>
    <p:extLst>
      <p:ext uri="{BB962C8B-B14F-4D97-AF65-F5344CB8AC3E}">
        <p14:creationId xmlns:p14="http://schemas.microsoft.com/office/powerpoint/2010/main" val="2076343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同族会社・非同族会社</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同族会社の特徴を念頭に置いて、改善・改革を提言する</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同族会社、非同族会社、経営の私物化、情実人事、組織硬直、経営の透明性</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経営の迅速な意思決定、所有と経営の分離</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CB8FCFA9-920A-4390-A4B0-525D61CE5B91}"/>
              </a:ext>
            </a:extLst>
          </p:cNvPr>
          <p:cNvGraphicFramePr>
            <a:graphicFrameLocks noGrp="1"/>
          </p:cNvGraphicFramePr>
          <p:nvPr>
            <p:extLst>
              <p:ext uri="{D42A27DB-BD31-4B8C-83A1-F6EECF244321}">
                <p14:modId xmlns:p14="http://schemas.microsoft.com/office/powerpoint/2010/main" val="3582814376"/>
              </p:ext>
            </p:extLst>
          </p:nvPr>
        </p:nvGraphicFramePr>
        <p:xfrm>
          <a:off x="450335" y="1065654"/>
          <a:ext cx="11313297" cy="2252438"/>
        </p:xfrm>
        <a:graphic>
          <a:graphicData uri="http://schemas.openxmlformats.org/drawingml/2006/table">
            <a:tbl>
              <a:tblPr firstRow="1" bandRow="1">
                <a:tableStyleId>{5C22544A-7EE6-4342-B048-85BDC9FD1C3A}</a:tableStyleId>
              </a:tblPr>
              <a:tblGrid>
                <a:gridCol w="1419654">
                  <a:extLst>
                    <a:ext uri="{9D8B030D-6E8A-4147-A177-3AD203B41FA5}">
                      <a16:colId xmlns:a16="http://schemas.microsoft.com/office/drawing/2014/main" val="816907390"/>
                    </a:ext>
                  </a:extLst>
                </a:gridCol>
                <a:gridCol w="9893643">
                  <a:extLst>
                    <a:ext uri="{9D8B030D-6E8A-4147-A177-3AD203B41FA5}">
                      <a16:colId xmlns:a16="http://schemas.microsoft.com/office/drawing/2014/main" val="4073859012"/>
                    </a:ext>
                  </a:extLst>
                </a:gridCol>
              </a:tblGrid>
              <a:tr h="669019">
                <a:tc>
                  <a:txBody>
                    <a:bodyPr/>
                    <a:lstStyle/>
                    <a:p>
                      <a:pPr algn="ctr"/>
                      <a:r>
                        <a:rPr kumimoji="1" lang="ja-JP" altLang="en-US" sz="1800" b="0" dirty="0">
                          <a:solidFill>
                            <a:schemeClr val="tx1"/>
                          </a:solidFill>
                          <a:latin typeface="Meiryo UI" panose="020B0604030504040204" pitchFamily="50" charset="-128"/>
                          <a:ea typeface="Meiryo UI" panose="020B0604030504040204" pitchFamily="50" charset="-128"/>
                        </a:rPr>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①経営者のリーダシップにより意思決定を迅速に行うことができ、機動力のある経営が可能</a:t>
                      </a:r>
                      <a:endParaRPr kumimoji="1" lang="en-US" altLang="ja-JP" sz="1800" b="0" dirty="0">
                        <a:solidFill>
                          <a:schemeClr val="tx1"/>
                        </a:solidFill>
                        <a:latin typeface="Meiryo UI" panose="020B0604030504040204" pitchFamily="50" charset="-128"/>
                        <a:ea typeface="Meiryo UI" panose="020B0604030504040204" pitchFamily="50" charset="-128"/>
                      </a:endParaRPr>
                    </a:p>
                    <a:p>
                      <a:r>
                        <a:rPr kumimoji="1" lang="ja-JP" altLang="en-US" sz="1800" b="0" dirty="0">
                          <a:solidFill>
                            <a:schemeClr val="tx1"/>
                          </a:solidFill>
                          <a:latin typeface="Meiryo UI" panose="020B0604030504040204" pitchFamily="50" charset="-128"/>
                          <a:ea typeface="Meiryo UI" panose="020B0604030504040204" pitchFamily="50" charset="-128"/>
                        </a:rPr>
                        <a:t>②株式売種による経営研が奪われるリスクが引くく、株主に左右されない長期的な視点で経営可能</a:t>
                      </a:r>
                      <a:endParaRPr kumimoji="1" lang="en-US" altLang="ja-JP" sz="1800" b="0" dirty="0">
                        <a:solidFill>
                          <a:schemeClr val="tx1"/>
                        </a:solidFill>
                        <a:latin typeface="Meiryo UI" panose="020B0604030504040204" pitchFamily="50" charset="-128"/>
                        <a:ea typeface="Meiryo UI" panose="020B0604030504040204" pitchFamily="50" charset="-128"/>
                      </a:endParaRPr>
                    </a:p>
                    <a:p>
                      <a:r>
                        <a:rPr kumimoji="1" lang="ja-JP" altLang="en-US" sz="1800" b="0" dirty="0">
                          <a:solidFill>
                            <a:schemeClr val="tx1"/>
                          </a:solidFill>
                          <a:latin typeface="Meiryo UI" panose="020B0604030504040204" pitchFamily="50" charset="-128"/>
                          <a:ea typeface="Meiryo UI" panose="020B0604030504040204" pitchFamily="50" charset="-128"/>
                        </a:rPr>
                        <a:t>③会社を同族に継承させることで、経営の移行を計画的にできる</a:t>
                      </a:r>
                      <a:endParaRPr kumimoji="1" lang="en-US" altLang="ja-JP" sz="1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①会社の私物化、②適切な能力を持たないものが経営者となる場合がある</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③重要ポストが能力以外の要因で同族に与えられるなど、情実に左右され人事が不透明になりがち。</a:t>
                      </a:r>
                      <a:endParaRPr kumimoji="1" lang="en-US" altLang="ja-JP"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デメリット</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克服の施策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800" dirty="0">
                          <a:latin typeface="Meiryo UI" panose="020B0604030504040204" pitchFamily="50" charset="-128"/>
                          <a:ea typeface="Meiryo UI" panose="020B0604030504040204" pitchFamily="50" charset="-128"/>
                        </a:rPr>
                        <a:t>①社員の能力開発制度や公平・適正な評価</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②経営トップ自身の自己革新と目標の共有化</a:t>
                      </a:r>
                      <a:endParaRPr lang="en-US" altLang="ja-JP"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1778093"/>
                  </a:ext>
                </a:extLst>
              </a:tr>
            </a:tbl>
          </a:graphicData>
        </a:graphic>
      </p:graphicFrame>
      <p:sp>
        <p:nvSpPr>
          <p:cNvPr id="5" name="テキスト ボックス 4">
            <a:extLst>
              <a:ext uri="{FF2B5EF4-FFF2-40B4-BE49-F238E27FC236}">
                <a16:creationId xmlns:a16="http://schemas.microsoft.com/office/drawing/2014/main" id="{04E4A428-6290-488E-80D8-9D92FD4225FF}"/>
              </a:ext>
            </a:extLst>
          </p:cNvPr>
          <p:cNvSpPr txBox="1"/>
          <p:nvPr/>
        </p:nvSpPr>
        <p:spPr>
          <a:xfrm>
            <a:off x="3501081" y="82380"/>
            <a:ext cx="8798011"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同族会社</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法人税法では上位大株主３人の持ち株比率の合計が</a:t>
            </a:r>
            <a:r>
              <a:rPr kumimoji="1" lang="en-US" altLang="ja-JP" dirty="0">
                <a:latin typeface="Meiryo UI" panose="020B0604030504040204" pitchFamily="50" charset="-128"/>
                <a:ea typeface="Meiryo UI" panose="020B0604030504040204" pitchFamily="50" charset="-128"/>
              </a:rPr>
              <a:t>50%</a:t>
            </a:r>
            <a:r>
              <a:rPr kumimoji="1" lang="ja-JP" altLang="en-US" dirty="0">
                <a:latin typeface="Meiryo UI" panose="020B0604030504040204" pitchFamily="50" charset="-128"/>
                <a:ea typeface="Meiryo UI" panose="020B0604030504040204" pitchFamily="50" charset="-128"/>
              </a:rPr>
              <a:t>を超える会社のこと</a:t>
            </a:r>
          </a:p>
        </p:txBody>
      </p:sp>
    </p:spTree>
    <p:extLst>
      <p:ext uri="{BB962C8B-B14F-4D97-AF65-F5344CB8AC3E}">
        <p14:creationId xmlns:p14="http://schemas.microsoft.com/office/powerpoint/2010/main" val="2191603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事業承継</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後継者となるのは①家族・親族、②家族以外の社内の人物、③家族以外の社外の人物</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後継者の育成、社内の従業員、役員及び取引先からの理解を得て、段階的な権限委譲を行い</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さらに後継者のバックアップ体制の構築が必要。また株式・財産の分配については、相続人への</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分配のバランスを考慮することが重要。目安としては</a:t>
            </a:r>
            <a:r>
              <a:rPr lang="en-US" altLang="ja-JP" sz="2400" dirty="0">
                <a:latin typeface="Meiryo UI" panose="020B0604030504040204" pitchFamily="50" charset="-128"/>
                <a:ea typeface="Meiryo UI" panose="020B0604030504040204" pitchFamily="50" charset="-128"/>
              </a:rPr>
              <a:t>2/3</a:t>
            </a:r>
            <a:r>
              <a:rPr lang="ja-JP" altLang="en-US" sz="2400" dirty="0">
                <a:latin typeface="Meiryo UI" panose="020B0604030504040204" pitchFamily="50" charset="-128"/>
                <a:ea typeface="Meiryo UI" panose="020B0604030504040204" pitchFamily="50" charset="-128"/>
              </a:rPr>
              <a:t>以上の議決権の付与を検討する。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尚、事業承継直後の段階では、現経営者に拒否権付種類株式を発行しておくことも有効。</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個人（債務）保障・担保の処理をすることも必要になる。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後継者選び、後継者の育成、経営能力、後継者育成塾、後継者異業種交流会</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段階的な権限委譲、従業員の理解</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77276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en-US" altLang="ja-JP" sz="2400" b="1" dirty="0">
                <a:latin typeface="Meiryo UI" panose="020B0604030504040204" pitchFamily="50" charset="-128"/>
                <a:ea typeface="Meiryo UI" panose="020B0604030504040204" pitchFamily="50" charset="-128"/>
              </a:rPr>
              <a:t>M</a:t>
            </a:r>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A</a:t>
            </a:r>
            <a:r>
              <a:rPr lang="ja-JP" altLang="en-US" sz="2400" b="1" dirty="0">
                <a:latin typeface="Meiryo UI" panose="020B0604030504040204" pitchFamily="50" charset="-128"/>
                <a:ea typeface="Meiryo UI" panose="020B0604030504040204" pitchFamily="50" charset="-128"/>
              </a:rPr>
              <a:t>（合併と買収）</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M</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A</a:t>
            </a:r>
            <a:r>
              <a:rPr lang="ja-JP" altLang="en-US" sz="2400" dirty="0">
                <a:latin typeface="Meiryo UI" panose="020B0604030504040204" pitchFamily="50" charset="-128"/>
                <a:ea typeface="Meiryo UI" panose="020B0604030504040204" pitchFamily="50" charset="-128"/>
              </a:rPr>
              <a:t>による組織・人事上のメリットデメリットを押さえておく。</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合併、買収、事業以上、株式交換、株式移転、会社分割、子会社化、組織文化の融合</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シナジー効果、経営資源の集中、経営資源の重複、リストラ</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80DDC34E-90D8-4322-8C63-13E7FF79A1A8}"/>
              </a:ext>
            </a:extLst>
          </p:cNvPr>
          <p:cNvGraphicFramePr>
            <a:graphicFrameLocks noGrp="1"/>
          </p:cNvGraphicFramePr>
          <p:nvPr>
            <p:extLst>
              <p:ext uri="{D42A27DB-BD31-4B8C-83A1-F6EECF244321}">
                <p14:modId xmlns:p14="http://schemas.microsoft.com/office/powerpoint/2010/main" val="1183779095"/>
              </p:ext>
            </p:extLst>
          </p:nvPr>
        </p:nvGraphicFramePr>
        <p:xfrm>
          <a:off x="450335" y="1139796"/>
          <a:ext cx="11370965" cy="2194560"/>
        </p:xfrm>
        <a:graphic>
          <a:graphicData uri="http://schemas.openxmlformats.org/drawingml/2006/table">
            <a:tbl>
              <a:tblPr firstRow="1" bandRow="1">
                <a:tableStyleId>{5C22544A-7EE6-4342-B048-85BDC9FD1C3A}</a:tableStyleId>
              </a:tblPr>
              <a:tblGrid>
                <a:gridCol w="1172519">
                  <a:extLst>
                    <a:ext uri="{9D8B030D-6E8A-4147-A177-3AD203B41FA5}">
                      <a16:colId xmlns:a16="http://schemas.microsoft.com/office/drawing/2014/main" val="816907390"/>
                    </a:ext>
                  </a:extLst>
                </a:gridCol>
                <a:gridCol w="5099223">
                  <a:extLst>
                    <a:ext uri="{9D8B030D-6E8A-4147-A177-3AD203B41FA5}">
                      <a16:colId xmlns:a16="http://schemas.microsoft.com/office/drawing/2014/main" val="4073859012"/>
                    </a:ext>
                  </a:extLst>
                </a:gridCol>
                <a:gridCol w="5099223">
                  <a:extLst>
                    <a:ext uri="{9D8B030D-6E8A-4147-A177-3AD203B41FA5}">
                      <a16:colId xmlns:a16="http://schemas.microsoft.com/office/drawing/2014/main" val="3950885336"/>
                    </a:ext>
                  </a:extLst>
                </a:gridCol>
              </a:tblGrid>
              <a:tr h="359490">
                <a:tc>
                  <a:txBody>
                    <a:bodyPr/>
                    <a:lstStyle/>
                    <a:p>
                      <a:endParaRPr kumimoji="1" lang="ja-JP" altLang="en-US"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買収側</a:t>
                      </a:r>
                      <a:endParaRPr kumimoji="1" lang="en-US" altLang="ja-JP" sz="18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売却側</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9981449"/>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既存の強みと合わせたシナジー効果</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弱みの補強、迅速な事業再構築や多角化</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サプライチェーンの効率化</a:t>
                      </a:r>
                      <a:endParaRPr kumimoji="1" lang="en-US" altLang="ja-JP"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コア事業に経営資源を集中させる資金を得れる</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不採算事業を切り離せる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経営資源の重複が発生する</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出身企業の派閥や対立が生まれ、コンフリクトが発生</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予想通りのシナジー効果が得られない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社員のモラールが下がる、</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労働環境を買収先に合わせることが多い</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買収後にリストラの対象にされやすい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bl>
          </a:graphicData>
        </a:graphic>
      </p:graphicFrame>
    </p:spTree>
    <p:extLst>
      <p:ext uri="{BB962C8B-B14F-4D97-AF65-F5344CB8AC3E}">
        <p14:creationId xmlns:p14="http://schemas.microsoft.com/office/powerpoint/2010/main" val="306527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8">
            <a:extLst>
              <a:ext uri="{FF2B5EF4-FFF2-40B4-BE49-F238E27FC236}">
                <a16:creationId xmlns:a16="http://schemas.microsoft.com/office/drawing/2014/main" id="{2EE8AC06-5794-436E-B5D4-E434F538ECAC}"/>
              </a:ext>
            </a:extLst>
          </p:cNvPr>
          <p:cNvGraphicFramePr>
            <a:graphicFrameLocks noGrp="1"/>
          </p:cNvGraphicFramePr>
          <p:nvPr>
            <p:extLst>
              <p:ext uri="{D42A27DB-BD31-4B8C-83A1-F6EECF244321}">
                <p14:modId xmlns:p14="http://schemas.microsoft.com/office/powerpoint/2010/main" val="1296326466"/>
              </p:ext>
            </p:extLst>
          </p:nvPr>
        </p:nvGraphicFramePr>
        <p:xfrm>
          <a:off x="140042" y="716692"/>
          <a:ext cx="11755395" cy="5865340"/>
        </p:xfrm>
        <a:graphic>
          <a:graphicData uri="http://schemas.openxmlformats.org/drawingml/2006/table">
            <a:tbl>
              <a:tblPr firstRow="1" bandRow="1">
                <a:tableStyleId>{5C22544A-7EE6-4342-B048-85BDC9FD1C3A}</a:tableStyleId>
              </a:tblPr>
              <a:tblGrid>
                <a:gridCol w="980304">
                  <a:extLst>
                    <a:ext uri="{9D8B030D-6E8A-4147-A177-3AD203B41FA5}">
                      <a16:colId xmlns:a16="http://schemas.microsoft.com/office/drawing/2014/main" val="3788857476"/>
                    </a:ext>
                  </a:extLst>
                </a:gridCol>
                <a:gridCol w="3591697">
                  <a:extLst>
                    <a:ext uri="{9D8B030D-6E8A-4147-A177-3AD203B41FA5}">
                      <a16:colId xmlns:a16="http://schemas.microsoft.com/office/drawing/2014/main" val="531651221"/>
                    </a:ext>
                  </a:extLst>
                </a:gridCol>
                <a:gridCol w="3591697">
                  <a:extLst>
                    <a:ext uri="{9D8B030D-6E8A-4147-A177-3AD203B41FA5}">
                      <a16:colId xmlns:a16="http://schemas.microsoft.com/office/drawing/2014/main" val="1602688745"/>
                    </a:ext>
                  </a:extLst>
                </a:gridCol>
                <a:gridCol w="3591697">
                  <a:extLst>
                    <a:ext uri="{9D8B030D-6E8A-4147-A177-3AD203B41FA5}">
                      <a16:colId xmlns:a16="http://schemas.microsoft.com/office/drawing/2014/main" val="3646768763"/>
                    </a:ext>
                  </a:extLst>
                </a:gridCol>
              </a:tblGrid>
              <a:tr h="988540">
                <a:tc>
                  <a:txBody>
                    <a:bodyPr/>
                    <a:lstStyle/>
                    <a:p>
                      <a:pPr algn="ctr"/>
                      <a:r>
                        <a:rPr kumimoji="1" lang="ja-JP" altLang="en-US" sz="1400" b="0" u="sng" dirty="0">
                          <a:solidFill>
                            <a:schemeClr val="tx1"/>
                          </a:solidFill>
                          <a:latin typeface="Meiryo UI" panose="020B0604030504040204" pitchFamily="50" charset="-128"/>
                          <a:ea typeface="Meiryo UI" panose="020B0604030504040204" pitchFamily="50" charset="-128"/>
                        </a:rPr>
                        <a:t>切り口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M&amp;A</a:t>
                      </a:r>
                      <a:r>
                        <a:rPr lang="ja-JP" altLang="en-US" sz="1400" dirty="0">
                          <a:solidFill>
                            <a:schemeClr val="tx1"/>
                          </a:solidFill>
                          <a:latin typeface="Meiryo UI" panose="020B0604030504040204" pitchFamily="50" charset="-128"/>
                          <a:ea typeface="Meiryo UI" panose="020B0604030504040204" pitchFamily="50" charset="-128"/>
                        </a:rPr>
                        <a:t>の手続きと注意点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会社の魅力の「磨き上げ」</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各種支援策の活用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414759"/>
                  </a:ext>
                </a:extLst>
              </a:tr>
              <a:tr h="4876800">
                <a:tc>
                  <a:txBody>
                    <a:bodyPr/>
                    <a:lstStyle/>
                    <a:p>
                      <a:pPr algn="ctr"/>
                      <a:r>
                        <a:rPr kumimoji="1" lang="ja-JP" altLang="en-US" sz="1400" b="0" u="sng" dirty="0">
                          <a:solidFill>
                            <a:schemeClr val="tx1"/>
                          </a:solidFill>
                          <a:latin typeface="Meiryo UI" panose="020B0604030504040204" pitchFamily="50" charset="-128"/>
                          <a:ea typeface="Meiryo UI" panose="020B0604030504040204" pitchFamily="50" charset="-128"/>
                        </a:rPr>
                        <a:t>留意点</a:t>
                      </a:r>
                      <a:endParaRPr kumimoji="1" lang="en-US" altLang="ja-JP" sz="1400" b="0" u="sng"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準備段階</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秘密の保持が重要。社内外に関わらず</a:t>
                      </a:r>
                      <a:r>
                        <a:rPr kumimoji="1" lang="en-US" altLang="ja-JP" sz="1400" b="0" dirty="0">
                          <a:solidFill>
                            <a:schemeClr val="tx1"/>
                          </a:solidFill>
                          <a:latin typeface="Meiryo UI" panose="020B0604030504040204" pitchFamily="50" charset="-128"/>
                          <a:ea typeface="Meiryo UI" panose="020B0604030504040204" pitchFamily="50" charset="-128"/>
                        </a:rPr>
                        <a:t>M</a:t>
                      </a: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a:t>
                      </a:r>
                      <a:r>
                        <a:rPr kumimoji="1" lang="ja-JP" altLang="en-US" sz="1400" b="0" dirty="0">
                          <a:solidFill>
                            <a:schemeClr val="tx1"/>
                          </a:solidFill>
                          <a:latin typeface="Meiryo UI" panose="020B0604030504040204" pitchFamily="50" charset="-128"/>
                          <a:ea typeface="Meiryo UI" panose="020B0604030504040204" pitchFamily="50" charset="-128"/>
                        </a:rPr>
                        <a:t>に関する情報の漏洩に気をつける。</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実行段階</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信頼関係を構築することに特に留意する。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隠し事をしたまま</a:t>
                      </a:r>
                      <a:r>
                        <a:rPr kumimoji="1" lang="en-US" altLang="ja-JP" sz="1400" b="0" dirty="0">
                          <a:solidFill>
                            <a:schemeClr val="tx1"/>
                          </a:solidFill>
                          <a:latin typeface="Meiryo UI" panose="020B0604030504040204" pitchFamily="50" charset="-128"/>
                          <a:ea typeface="Meiryo UI" panose="020B0604030504040204" pitchFamily="50" charset="-128"/>
                        </a:rPr>
                        <a:t>M</a:t>
                      </a: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a:t>
                      </a:r>
                      <a:r>
                        <a:rPr kumimoji="1" lang="ja-JP" altLang="en-US" sz="1400" b="0" dirty="0">
                          <a:solidFill>
                            <a:schemeClr val="tx1"/>
                          </a:solidFill>
                          <a:latin typeface="Meiryo UI" panose="020B0604030504040204" pitchFamily="50" charset="-128"/>
                          <a:ea typeface="Meiryo UI" panose="020B0604030504040204" pitchFamily="50" charset="-128"/>
                        </a:rPr>
                        <a:t>を進めると争いの種に</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なることもあるため、真摯な態度で臨む。</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また、</a:t>
                      </a:r>
                      <a:r>
                        <a:rPr kumimoji="1" lang="en-US" altLang="ja-JP" sz="1400" b="0" dirty="0">
                          <a:solidFill>
                            <a:schemeClr val="tx1"/>
                          </a:solidFill>
                          <a:latin typeface="Meiryo UI" panose="020B0604030504040204" pitchFamily="50" charset="-128"/>
                          <a:ea typeface="Meiryo UI" panose="020B0604030504040204" pitchFamily="50" charset="-128"/>
                        </a:rPr>
                        <a:t>M</a:t>
                      </a: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a:t>
                      </a:r>
                      <a:r>
                        <a:rPr kumimoji="1" lang="ja-JP" altLang="en-US" sz="1400" b="0" dirty="0">
                          <a:solidFill>
                            <a:schemeClr val="tx1"/>
                          </a:solidFill>
                          <a:latin typeface="Meiryo UI" panose="020B0604030504040204" pitchFamily="50" charset="-128"/>
                          <a:ea typeface="Meiryo UI" panose="020B0604030504040204" pitchFamily="50" charset="-128"/>
                        </a:rPr>
                        <a:t>ごの環境整備にも気を配る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・従業員の継続雇用の確保</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M</a:t>
                      </a: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a:t>
                      </a:r>
                      <a:r>
                        <a:rPr kumimoji="1" lang="ja-JP" altLang="en-US" sz="1400" b="0" dirty="0">
                          <a:solidFill>
                            <a:schemeClr val="tx1"/>
                          </a:solidFill>
                          <a:latin typeface="Meiryo UI" panose="020B0604030504040204" pitchFamily="50" charset="-128"/>
                          <a:ea typeface="Meiryo UI" panose="020B0604030504040204" pitchFamily="50" charset="-128"/>
                        </a:rPr>
                        <a:t>に対する取引先の理解獲得</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ポスト</a:t>
                      </a:r>
                      <a:r>
                        <a:rPr kumimoji="1" lang="en-US" altLang="ja-JP" sz="1400" b="1" dirty="0">
                          <a:solidFill>
                            <a:schemeClr val="tx1"/>
                          </a:solidFill>
                          <a:latin typeface="Meiryo UI" panose="020B0604030504040204" pitchFamily="50" charset="-128"/>
                          <a:ea typeface="Meiryo UI" panose="020B0604030504040204" pitchFamily="50" charset="-128"/>
                        </a:rPr>
                        <a:t>M</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A</a:t>
                      </a:r>
                    </a:p>
                    <a:p>
                      <a:r>
                        <a:rPr kumimoji="1" lang="ja-JP" altLang="en-US" sz="1400" b="0" dirty="0">
                          <a:solidFill>
                            <a:schemeClr val="tx1"/>
                          </a:solidFill>
                          <a:latin typeface="Meiryo UI" panose="020B0604030504040204" pitchFamily="50" charset="-128"/>
                          <a:ea typeface="Meiryo UI" panose="020B0604030504040204" pitchFamily="50" charset="-128"/>
                        </a:rPr>
                        <a:t>　両者の企業文化を融和させ、経営統合を</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円滑に進めることに留意する</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売却側企業の旧経営者が</a:t>
                      </a:r>
                      <a:r>
                        <a:rPr kumimoji="1" lang="en-US" altLang="ja-JP" sz="1400" b="0" dirty="0">
                          <a:solidFill>
                            <a:schemeClr val="tx1"/>
                          </a:solidFill>
                          <a:latin typeface="Meiryo UI" panose="020B0604030504040204" pitchFamily="50" charset="-128"/>
                          <a:ea typeface="Meiryo UI" panose="020B0604030504040204" pitchFamily="50" charset="-128"/>
                        </a:rPr>
                        <a:t>M</a:t>
                      </a: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a:t>
                      </a:r>
                      <a:r>
                        <a:rPr kumimoji="1" lang="ja-JP" altLang="en-US" sz="1400" b="0" dirty="0">
                          <a:solidFill>
                            <a:schemeClr val="tx1"/>
                          </a:solidFill>
                          <a:latin typeface="Meiryo UI" panose="020B0604030504040204" pitchFamily="50" charset="-128"/>
                          <a:ea typeface="Meiryo UI" panose="020B0604030504040204" pitchFamily="50" charset="-128"/>
                        </a:rPr>
                        <a:t>後も、</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一定期間、会社に残ることも有効である。</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dirty="0">
                          <a:solidFill>
                            <a:schemeClr val="tx1"/>
                          </a:solidFill>
                          <a:latin typeface="Meiryo UI" panose="020B0604030504040204" pitchFamily="50" charset="-128"/>
                          <a:ea typeface="Meiryo UI" panose="020B0604030504040204" pitchFamily="50" charset="-128"/>
                        </a:rPr>
                        <a:t>M</a:t>
                      </a: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a:t>
                      </a:r>
                      <a:r>
                        <a:rPr kumimoji="1" lang="ja-JP" altLang="en-US" sz="1400" b="0" dirty="0">
                          <a:solidFill>
                            <a:schemeClr val="tx1"/>
                          </a:solidFill>
                          <a:latin typeface="Meiryo UI" panose="020B0604030504040204" pitchFamily="50" charset="-128"/>
                          <a:ea typeface="Meiryo UI" panose="020B0604030504040204" pitchFamily="50" charset="-128"/>
                        </a:rPr>
                        <a:t>を成功させるために、会社を「売れる」会社にする必要がある。</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以下の項目に注意して、磨き上げを行う。</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・業績の改善・伸長、無駄な経費支出の削減</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BS</a:t>
                      </a:r>
                      <a:r>
                        <a:rPr kumimoji="1" lang="ja-JP" altLang="en-US" sz="1400" b="0" dirty="0">
                          <a:solidFill>
                            <a:schemeClr val="tx1"/>
                          </a:solidFill>
                          <a:latin typeface="Meiryo UI" panose="020B0604030504040204" pitchFamily="50" charset="-128"/>
                          <a:ea typeface="Meiryo UI" panose="020B0604030504040204" pitchFamily="50" charset="-128"/>
                        </a:rPr>
                        <a:t>のスリム化</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事業に必要のない資産の処分</a:t>
                      </a:r>
                      <a:r>
                        <a:rPr kumimoji="1" lang="en-US" altLang="ja-JP" sz="1400" b="0" dirty="0">
                          <a:solidFill>
                            <a:schemeClr val="tx1"/>
                          </a:solidFill>
                          <a:latin typeface="Meiryo UI" panose="020B0604030504040204" pitchFamily="50" charset="-128"/>
                          <a:ea typeface="Meiryo UI" panose="020B0604030504040204" pitchFamily="50" charset="-128"/>
                        </a:rPr>
                        <a:t>)</a:t>
                      </a:r>
                    </a:p>
                    <a:p>
                      <a:r>
                        <a:rPr kumimoji="1" lang="ja-JP" altLang="en-US" sz="1400" b="0" dirty="0">
                          <a:solidFill>
                            <a:schemeClr val="tx1"/>
                          </a:solidFill>
                          <a:latin typeface="Meiryo UI" panose="020B0604030504040204" pitchFamily="50" charset="-128"/>
                          <a:ea typeface="Meiryo UI" panose="020B0604030504040204" pitchFamily="50" charset="-128"/>
                        </a:rPr>
                        <a:t>・無形資産の重要性への配慮</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優良顧客、ブランド価値やイメージの毀損防止</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・セールスポイントとなる会社の「強み」を作る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・役職員への権限委譲</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・オーナーと企業との線引きの明確化</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・各種社内マニュアル・規定類の整備</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・株主の事前整理</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以下の機関で</a:t>
                      </a:r>
                      <a:r>
                        <a:rPr kumimoji="1" lang="en-US" altLang="ja-JP" sz="1400" b="0" dirty="0">
                          <a:solidFill>
                            <a:schemeClr val="tx1"/>
                          </a:solidFill>
                          <a:latin typeface="Meiryo UI" panose="020B0604030504040204" pitchFamily="50" charset="-128"/>
                          <a:ea typeface="Meiryo UI" panose="020B0604030504040204" pitchFamily="50" charset="-128"/>
                        </a:rPr>
                        <a:t>M</a:t>
                      </a: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a:t>
                      </a:r>
                      <a:r>
                        <a:rPr kumimoji="1" lang="ja-JP" altLang="en-US" sz="1400" b="0" dirty="0">
                          <a:solidFill>
                            <a:schemeClr val="tx1"/>
                          </a:solidFill>
                          <a:latin typeface="Meiryo UI" panose="020B0604030504040204" pitchFamily="50" charset="-128"/>
                          <a:ea typeface="Meiryo UI" panose="020B0604030504040204" pitchFamily="50" charset="-128"/>
                        </a:rPr>
                        <a:t>を支援する制度がある。</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事業引継ぎ支援センター</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事業の引継ぎ先企業との引き合わせ</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契約締結に向けた支援</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中小企業基盤整備機構</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民間の投資会社や金融機関等とともに、投資ファンドを組成</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日本政策金融公庫</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後継者不在等の企業を</a:t>
                      </a:r>
                      <a:r>
                        <a:rPr kumimoji="1" lang="en-US" altLang="ja-JP" sz="1400" b="0" dirty="0">
                          <a:solidFill>
                            <a:schemeClr val="tx1"/>
                          </a:solidFill>
                          <a:latin typeface="Meiryo UI" panose="020B0604030504040204" pitchFamily="50" charset="-128"/>
                          <a:ea typeface="Meiryo UI" panose="020B0604030504040204" pitchFamily="50" charset="-128"/>
                        </a:rPr>
                        <a:t>M</a:t>
                      </a: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A</a:t>
                      </a:r>
                      <a:r>
                        <a:rPr kumimoji="1" lang="ja-JP" altLang="en-US" sz="1400" b="0" dirty="0">
                          <a:solidFill>
                            <a:schemeClr val="tx1"/>
                          </a:solidFill>
                          <a:latin typeface="Meiryo UI" panose="020B0604030504040204" pitchFamily="50" charset="-128"/>
                          <a:ea typeface="Meiryo UI" panose="020B0604030504040204" pitchFamily="50" charset="-128"/>
                        </a:rPr>
                        <a:t>当により取得するための資金について融資を行う制度</a:t>
                      </a:r>
                      <a:endParaRPr kumimoji="1" lang="en-US" altLang="ja-JP" sz="1400" b="0" dirty="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1935591"/>
                  </a:ext>
                </a:extLst>
              </a:tr>
            </a:tbl>
          </a:graphicData>
        </a:graphic>
      </p:graphicFrame>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en-US" altLang="ja-JP" sz="2400" b="1" dirty="0">
                <a:latin typeface="Meiryo UI" panose="020B0604030504040204" pitchFamily="50" charset="-128"/>
                <a:ea typeface="Meiryo UI" panose="020B0604030504040204" pitchFamily="50" charset="-128"/>
              </a:rPr>
              <a:t>M&amp;A</a:t>
            </a:r>
            <a:r>
              <a:rPr lang="ja-JP" altLang="en-US" sz="2400" b="1" dirty="0">
                <a:latin typeface="Meiryo UI" panose="020B0604030504040204" pitchFamily="50" charset="-128"/>
                <a:ea typeface="Meiryo UI" panose="020B0604030504040204" pitchFamily="50" charset="-128"/>
              </a:rPr>
              <a:t>知識補足</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146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アウトソーシング</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ノンコア部分は外注に出すという考え方は非常に有効。メイデメを押さえて機会があれば検討</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専門性の活用、</a:t>
            </a:r>
            <a:r>
              <a:rPr lang="en-US" altLang="ja-JP" sz="2400" dirty="0">
                <a:latin typeface="Meiryo UI" panose="020B0604030504040204" pitchFamily="50" charset="-128"/>
                <a:ea typeface="Meiryo UI" panose="020B0604030504040204" pitchFamily="50" charset="-128"/>
              </a:rPr>
              <a:t>3PL</a:t>
            </a:r>
            <a:r>
              <a:rPr lang="ja-JP" altLang="en-US" sz="2400" dirty="0">
                <a:latin typeface="Meiryo UI" panose="020B0604030504040204" pitchFamily="50" charset="-128"/>
                <a:ea typeface="Meiryo UI" panose="020B0604030504040204" pitchFamily="50" charset="-128"/>
              </a:rPr>
              <a:t>、コアコンピタンス、ファブレス企業、コストダウン、秘密保持契約</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分散化、技術の流出</a:t>
            </a:r>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610B6D39-F39A-4144-9AD9-7DF6E500135A}"/>
              </a:ext>
            </a:extLst>
          </p:cNvPr>
          <p:cNvGraphicFramePr>
            <a:graphicFrameLocks noGrp="1"/>
          </p:cNvGraphicFramePr>
          <p:nvPr>
            <p:extLst>
              <p:ext uri="{D42A27DB-BD31-4B8C-83A1-F6EECF244321}">
                <p14:modId xmlns:p14="http://schemas.microsoft.com/office/powerpoint/2010/main" val="3927381753"/>
              </p:ext>
            </p:extLst>
          </p:nvPr>
        </p:nvGraphicFramePr>
        <p:xfrm>
          <a:off x="450335" y="1065654"/>
          <a:ext cx="11313297" cy="2497819"/>
        </p:xfrm>
        <a:graphic>
          <a:graphicData uri="http://schemas.openxmlformats.org/drawingml/2006/table">
            <a:tbl>
              <a:tblPr firstRow="1" bandRow="1">
                <a:tableStyleId>{5C22544A-7EE6-4342-B048-85BDC9FD1C3A}</a:tableStyleId>
              </a:tblPr>
              <a:tblGrid>
                <a:gridCol w="1419654">
                  <a:extLst>
                    <a:ext uri="{9D8B030D-6E8A-4147-A177-3AD203B41FA5}">
                      <a16:colId xmlns:a16="http://schemas.microsoft.com/office/drawing/2014/main" val="816907390"/>
                    </a:ext>
                  </a:extLst>
                </a:gridCol>
                <a:gridCol w="9893643">
                  <a:extLst>
                    <a:ext uri="{9D8B030D-6E8A-4147-A177-3AD203B41FA5}">
                      <a16:colId xmlns:a16="http://schemas.microsoft.com/office/drawing/2014/main" val="4073859012"/>
                    </a:ext>
                  </a:extLst>
                </a:gridCol>
              </a:tblGrid>
              <a:tr h="669019">
                <a:tc>
                  <a:txBody>
                    <a:bodyPr/>
                    <a:lstStyle/>
                    <a:p>
                      <a:pPr algn="ctr"/>
                      <a:r>
                        <a:rPr kumimoji="1" lang="ja-JP" altLang="en-US" sz="1800" b="0" dirty="0">
                          <a:solidFill>
                            <a:schemeClr val="tx1"/>
                          </a:solidFill>
                          <a:latin typeface="Meiryo UI" panose="020B0604030504040204" pitchFamily="50" charset="-128"/>
                          <a:ea typeface="Meiryo UI" panose="020B0604030504040204" pitchFamily="50" charset="-128"/>
                        </a:rPr>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800" b="0" dirty="0">
                          <a:solidFill>
                            <a:schemeClr val="tx1"/>
                          </a:solidFill>
                          <a:latin typeface="Meiryo UI" panose="020B0604030504040204" pitchFamily="50" charset="-128"/>
                          <a:ea typeface="Meiryo UI" panose="020B0604030504040204" pitchFamily="50" charset="-128"/>
                        </a:rPr>
                        <a:t>【</a:t>
                      </a:r>
                      <a:r>
                        <a:rPr kumimoji="1" lang="ja-JP" altLang="en-US" sz="1800" b="0" dirty="0">
                          <a:solidFill>
                            <a:schemeClr val="tx1"/>
                          </a:solidFill>
                          <a:latin typeface="Meiryo UI" panose="020B0604030504040204" pitchFamily="50" charset="-128"/>
                          <a:ea typeface="Meiryo UI" panose="020B0604030504040204" pitchFamily="50" charset="-128"/>
                        </a:rPr>
                        <a:t>効率面</a:t>
                      </a:r>
                      <a:r>
                        <a:rPr kumimoji="1" lang="en-US" altLang="ja-JP" sz="1800" b="0" dirty="0">
                          <a:solidFill>
                            <a:schemeClr val="tx1"/>
                          </a:solidFill>
                          <a:latin typeface="Meiryo UI" panose="020B0604030504040204" pitchFamily="50" charset="-128"/>
                          <a:ea typeface="Meiryo UI" panose="020B0604030504040204" pitchFamily="50" charset="-128"/>
                        </a:rPr>
                        <a:t>(</a:t>
                      </a:r>
                      <a:r>
                        <a:rPr kumimoji="1" lang="ja-JP" altLang="en-US" sz="1800" b="0" dirty="0">
                          <a:solidFill>
                            <a:schemeClr val="tx1"/>
                          </a:solidFill>
                          <a:latin typeface="Meiryo UI" panose="020B0604030504040204" pitchFamily="50" charset="-128"/>
                          <a:ea typeface="Meiryo UI" panose="020B0604030504040204" pitchFamily="50" charset="-128"/>
                        </a:rPr>
                        <a:t>コストダウン</a:t>
                      </a:r>
                      <a:r>
                        <a:rPr kumimoji="1" lang="en-US" altLang="ja-JP" sz="1800" b="0" dirty="0">
                          <a:solidFill>
                            <a:schemeClr val="tx1"/>
                          </a:solidFill>
                          <a:latin typeface="Meiryo UI" panose="020B0604030504040204" pitchFamily="50" charset="-128"/>
                          <a:ea typeface="Meiryo UI" panose="020B0604030504040204" pitchFamily="50" charset="-128"/>
                        </a:rPr>
                        <a:t>)】</a:t>
                      </a:r>
                      <a:r>
                        <a:rPr kumimoji="1" lang="ja-JP" altLang="en-US" sz="1800" b="0" dirty="0">
                          <a:solidFill>
                            <a:schemeClr val="tx1"/>
                          </a:solidFill>
                          <a:latin typeface="Meiryo UI" panose="020B0604030504040204" pitchFamily="50" charset="-128"/>
                          <a:ea typeface="Meiryo UI" panose="020B0604030504040204" pitchFamily="50" charset="-128"/>
                        </a:rPr>
                        <a:t>：外部の専門性を活用して、自社の不得意分野のコストダウンが期待できる</a:t>
                      </a:r>
                      <a:endParaRPr kumimoji="1" lang="en-US" altLang="ja-JP" sz="1800" b="0" dirty="0">
                        <a:solidFill>
                          <a:schemeClr val="tx1"/>
                        </a:solidFill>
                        <a:latin typeface="Meiryo UI" panose="020B0604030504040204" pitchFamily="50" charset="-128"/>
                        <a:ea typeface="Meiryo UI" panose="020B0604030504040204" pitchFamily="50" charset="-128"/>
                      </a:endParaRPr>
                    </a:p>
                    <a:p>
                      <a:r>
                        <a:rPr kumimoji="1" lang="en-US" altLang="ja-JP" sz="1800" b="0" dirty="0">
                          <a:solidFill>
                            <a:schemeClr val="tx1"/>
                          </a:solidFill>
                          <a:latin typeface="Meiryo UI" panose="020B0604030504040204" pitchFamily="50" charset="-128"/>
                          <a:ea typeface="Meiryo UI" panose="020B0604030504040204" pitchFamily="50" charset="-128"/>
                        </a:rPr>
                        <a:t>【</a:t>
                      </a:r>
                      <a:r>
                        <a:rPr kumimoji="1" lang="ja-JP" altLang="en-US" sz="1800" b="0" dirty="0">
                          <a:solidFill>
                            <a:schemeClr val="tx1"/>
                          </a:solidFill>
                          <a:latin typeface="Meiryo UI" panose="020B0604030504040204" pitchFamily="50" charset="-128"/>
                          <a:ea typeface="Meiryo UI" panose="020B0604030504040204" pitchFamily="50" charset="-128"/>
                        </a:rPr>
                        <a:t>効果面</a:t>
                      </a:r>
                      <a:r>
                        <a:rPr kumimoji="1" lang="en-US" altLang="ja-JP" sz="1800" b="0" dirty="0">
                          <a:solidFill>
                            <a:schemeClr val="tx1"/>
                          </a:solidFill>
                          <a:latin typeface="Meiryo UI" panose="020B0604030504040204" pitchFamily="50" charset="-128"/>
                          <a:ea typeface="Meiryo UI" panose="020B0604030504040204" pitchFamily="50" charset="-128"/>
                        </a:rPr>
                        <a:t>(</a:t>
                      </a:r>
                      <a:r>
                        <a:rPr kumimoji="1" lang="ja-JP" altLang="en-US" sz="1800" b="0" dirty="0">
                          <a:solidFill>
                            <a:schemeClr val="tx1"/>
                          </a:solidFill>
                          <a:latin typeface="Meiryo UI" panose="020B0604030504040204" pitchFamily="50" charset="-128"/>
                          <a:ea typeface="Meiryo UI" panose="020B0604030504040204" pitchFamily="50" charset="-128"/>
                        </a:rPr>
                        <a:t>売上アップ</a:t>
                      </a:r>
                      <a:r>
                        <a:rPr kumimoji="1" lang="en-US" altLang="ja-JP" sz="1800" b="0" dirty="0">
                          <a:solidFill>
                            <a:schemeClr val="tx1"/>
                          </a:solidFill>
                          <a:latin typeface="Meiryo UI" panose="020B0604030504040204" pitchFamily="50" charset="-128"/>
                          <a:ea typeface="Meiryo UI" panose="020B0604030504040204" pitchFamily="50" charset="-128"/>
                        </a:rPr>
                        <a:t>)】</a:t>
                      </a:r>
                      <a:r>
                        <a:rPr kumimoji="1" lang="ja-JP" altLang="en-US" sz="1800" b="0" dirty="0">
                          <a:solidFill>
                            <a:schemeClr val="tx1"/>
                          </a:solidFill>
                          <a:latin typeface="Meiryo UI" panose="020B0604030504040204" pitchFamily="50" charset="-128"/>
                          <a:ea typeface="Meiryo UI" panose="020B0604030504040204" pitchFamily="50" charset="-128"/>
                        </a:rPr>
                        <a:t> ：経営資源を得意分社に集中できるため、質の高い製品・サービスを供給できる</a:t>
                      </a:r>
                      <a:endParaRPr kumimoji="1" lang="en-US" altLang="ja-JP" sz="1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アウトソーシングする部分については自社にノウハウが蓄積しなし</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自社の持っている重要な技術情報が流出する恐れがある</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アウトソース先に業務内容や運用方法について擦り合わせしないと、期待する効果が得られない。</a:t>
                      </a:r>
                      <a:endParaRPr kumimoji="1" lang="en-US" altLang="ja-JP"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留意点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800" dirty="0">
                          <a:latin typeface="Meiryo UI" panose="020B0604030504040204" pitchFamily="50" charset="-128"/>
                          <a:ea typeface="Meiryo UI" panose="020B0604030504040204" pitchFamily="50" charset="-128"/>
                        </a:rPr>
                        <a:t>秘密保持契約を結び、人事情報を社外へ漏らさない。職務の進捗管理を定期的に行う</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コアコンピタンスとなる業務はアウトソーシングしないこと。</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業務をマニュアル化し、誰でもできるようにノウハウを蓄積すること</a:t>
                      </a:r>
                      <a:endParaRPr lang="en-US" altLang="ja-JP"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1778093"/>
                  </a:ext>
                </a:extLst>
              </a:tr>
            </a:tbl>
          </a:graphicData>
        </a:graphic>
      </p:graphicFrame>
    </p:spTree>
    <p:extLst>
      <p:ext uri="{BB962C8B-B14F-4D97-AF65-F5344CB8AC3E}">
        <p14:creationId xmlns:p14="http://schemas.microsoft.com/office/powerpoint/2010/main" val="251002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大枠戦略検討</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組織体制や人事制度は経営戦略に従う</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　</a:t>
            </a:r>
            <a:r>
              <a:rPr lang="en-US" altLang="ja-JP" sz="2400" dirty="0">
                <a:latin typeface="Meiryo UI" panose="020B0604030504040204" pitchFamily="50" charset="-128"/>
                <a:ea typeface="Meiryo UI" panose="020B0604030504040204" pitchFamily="50" charset="-128"/>
              </a:rPr>
              <a:t>SWOT</a:t>
            </a:r>
            <a:r>
              <a:rPr lang="ja-JP" altLang="en-US" sz="2400" dirty="0">
                <a:latin typeface="Meiryo UI" panose="020B0604030504040204" pitchFamily="50" charset="-128"/>
                <a:ea typeface="Meiryo UI" panose="020B0604030504040204" pitchFamily="50" charset="-128"/>
              </a:rPr>
              <a:t>分析や経営者の想いから事例企業の経営戦略を設定したら、それが実現できる</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組織体制や人事制度を構築するように意識する。</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組織構造、組織文化、人事制度などの弱みを、設問の回答を通じて解決する</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弱みが存在しない場合は①組織と人事上の強みからさらに発展していく体制を検討</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②将来的に発生することが予測されるリスクに対応できる組織や人事制度を考える。</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社長、社員、組織構造、組織文化、人事制度、経営理念、経営ビジョン、</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モチベーション、能力、リスク</a:t>
            </a:r>
          </a:p>
        </p:txBody>
      </p:sp>
    </p:spTree>
    <p:extLst>
      <p:ext uri="{BB962C8B-B14F-4D97-AF65-F5344CB8AC3E}">
        <p14:creationId xmlns:p14="http://schemas.microsoft.com/office/powerpoint/2010/main" val="2939895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ダイバーシティ・マネジメント</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多様性とは、画一的なものを強要するのではなく、個々の違いを受け入れ、認め、活かしていく</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多様な人材・能力を活用する視点を持つことが重要。</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多様な人材・能力を活用することで、労働力の確保だけでなく、</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イノベーションの創出や生産性の向上を図ることができる　　</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高年齢者活用、高年齢者雇用安定法、定年引上げ・廃止・再雇用、女性の活用</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ワーク・ライフ・バランス、育児・介護支援、海外人材活用</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89109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業務の定型化</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日本版</a:t>
            </a:r>
            <a:r>
              <a:rPr lang="en-US" altLang="ja-JP" sz="2400" dirty="0">
                <a:latin typeface="Meiryo UI" panose="020B0604030504040204" pitchFamily="50" charset="-128"/>
                <a:ea typeface="Meiryo UI" panose="020B0604030504040204" pitchFamily="50" charset="-128"/>
              </a:rPr>
              <a:t>SOX</a:t>
            </a:r>
            <a:r>
              <a:rPr lang="ja-JP" altLang="en-US" sz="2400" dirty="0">
                <a:latin typeface="Meiryo UI" panose="020B0604030504040204" pitchFamily="50" charset="-128"/>
                <a:ea typeface="Meiryo UI" panose="020B0604030504040204" pitchFamily="50" charset="-128"/>
              </a:rPr>
              <a:t>法（金融商品取引法）が</a:t>
            </a:r>
            <a:r>
              <a:rPr lang="en-US" altLang="ja-JP" sz="2400" dirty="0">
                <a:latin typeface="Meiryo UI" panose="020B0604030504040204" pitchFamily="50" charset="-128"/>
                <a:ea typeface="Meiryo UI" panose="020B0604030504040204" pitchFamily="50" charset="-128"/>
              </a:rPr>
              <a:t>2009</a:t>
            </a:r>
            <a:r>
              <a:rPr lang="ja-JP" altLang="en-US" sz="2400" dirty="0">
                <a:latin typeface="Meiryo UI" panose="020B0604030504040204" pitchFamily="50" charset="-128"/>
                <a:ea typeface="Meiryo UI" panose="020B0604030504040204" pitchFamily="50" charset="-128"/>
              </a:rPr>
              <a:t>年３月期決算から適用となり、会計監査制度の</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充実と内部統制強化が求められる。内部統制強化を行う上でも業務の定型化は非常に重要。</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マニュアル・ルール、目に見える、</a:t>
            </a:r>
            <a:r>
              <a:rPr lang="en-US" altLang="ja-JP" sz="2400" dirty="0">
                <a:latin typeface="Meiryo UI" panose="020B0604030504040204" pitchFamily="50" charset="-128"/>
                <a:ea typeface="Meiryo UI" panose="020B0604030504040204" pitchFamily="50" charset="-128"/>
              </a:rPr>
              <a:t>PDS</a:t>
            </a:r>
            <a:r>
              <a:rPr lang="ja-JP" altLang="en-US" sz="2400" dirty="0">
                <a:latin typeface="Meiryo UI" panose="020B0604030504040204" pitchFamily="50" charset="-128"/>
                <a:ea typeface="Meiryo UI" panose="020B0604030504040204" pitchFamily="50" charset="-128"/>
              </a:rPr>
              <a:t>サイクル、コミュニケーション、リーダーシップ、段階的な実施　　</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B6257F47-F232-40F5-8DE3-A2CFE4F2933A}"/>
              </a:ext>
            </a:extLst>
          </p:cNvPr>
          <p:cNvGraphicFramePr>
            <a:graphicFrameLocks noGrp="1"/>
          </p:cNvGraphicFramePr>
          <p:nvPr>
            <p:extLst>
              <p:ext uri="{D42A27DB-BD31-4B8C-83A1-F6EECF244321}">
                <p14:modId xmlns:p14="http://schemas.microsoft.com/office/powerpoint/2010/main" val="420301637"/>
              </p:ext>
            </p:extLst>
          </p:nvPr>
        </p:nvGraphicFramePr>
        <p:xfrm>
          <a:off x="450335" y="1065654"/>
          <a:ext cx="11313297" cy="2252438"/>
        </p:xfrm>
        <a:graphic>
          <a:graphicData uri="http://schemas.openxmlformats.org/drawingml/2006/table">
            <a:tbl>
              <a:tblPr firstRow="1" bandRow="1">
                <a:tableStyleId>{5C22544A-7EE6-4342-B048-85BDC9FD1C3A}</a:tableStyleId>
              </a:tblPr>
              <a:tblGrid>
                <a:gridCol w="1419654">
                  <a:extLst>
                    <a:ext uri="{9D8B030D-6E8A-4147-A177-3AD203B41FA5}">
                      <a16:colId xmlns:a16="http://schemas.microsoft.com/office/drawing/2014/main" val="816907390"/>
                    </a:ext>
                  </a:extLst>
                </a:gridCol>
                <a:gridCol w="9893643">
                  <a:extLst>
                    <a:ext uri="{9D8B030D-6E8A-4147-A177-3AD203B41FA5}">
                      <a16:colId xmlns:a16="http://schemas.microsoft.com/office/drawing/2014/main" val="4073859012"/>
                    </a:ext>
                  </a:extLst>
                </a:gridCol>
              </a:tblGrid>
              <a:tr h="669019">
                <a:tc>
                  <a:txBody>
                    <a:bodyPr/>
                    <a:lstStyle/>
                    <a:p>
                      <a:pPr algn="ctr"/>
                      <a:r>
                        <a:rPr kumimoji="1" lang="ja-JP" altLang="en-US" sz="1800" b="0" dirty="0">
                          <a:solidFill>
                            <a:schemeClr val="tx1"/>
                          </a:solidFill>
                          <a:latin typeface="Meiryo UI" panose="020B0604030504040204" pitchFamily="50" charset="-128"/>
                          <a:ea typeface="Meiryo UI" panose="020B0604030504040204" pitchFamily="50" charset="-128"/>
                        </a:rPr>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業務に品質が安定する。業務スキルが人に依存せず組織に蓄積されるため、会社の永続的な発展に繋がる</a:t>
                      </a:r>
                      <a:endParaRPr kumimoji="1" lang="en-US" altLang="ja-JP" sz="1800" b="0" dirty="0">
                        <a:solidFill>
                          <a:schemeClr val="tx1"/>
                        </a:solidFill>
                        <a:latin typeface="Meiryo UI" panose="020B0604030504040204" pitchFamily="50" charset="-128"/>
                        <a:ea typeface="Meiryo UI" panose="020B0604030504040204" pitchFamily="50" charset="-128"/>
                      </a:endParaRPr>
                    </a:p>
                    <a:p>
                      <a:r>
                        <a:rPr kumimoji="1" lang="ja-JP" altLang="en-US" sz="1800" b="0" dirty="0">
                          <a:solidFill>
                            <a:schemeClr val="tx1"/>
                          </a:solidFill>
                          <a:latin typeface="Meiryo UI" panose="020B0604030504040204" pitchFamily="50" charset="-128"/>
                          <a:ea typeface="Meiryo UI" panose="020B0604030504040204" pitchFamily="50" charset="-128"/>
                        </a:rPr>
                        <a:t>行う業務が明確になるため、業務習得が早くなる。金融機関の融資審査の際に有利な</a:t>
                      </a:r>
                      <a:r>
                        <a:rPr kumimoji="1" lang="en-US" altLang="ja-JP" sz="1800" b="0" dirty="0">
                          <a:solidFill>
                            <a:schemeClr val="tx1"/>
                          </a:solidFill>
                          <a:latin typeface="Meiryo UI" panose="020B0604030504040204" pitchFamily="50" charset="-128"/>
                          <a:ea typeface="Meiryo UI" panose="020B0604030504040204" pitchFamily="50" charset="-128"/>
                        </a:rPr>
                        <a:t>IR</a:t>
                      </a:r>
                      <a:r>
                        <a:rPr kumimoji="1" lang="ja-JP" altLang="en-US" sz="1800" b="0" dirty="0">
                          <a:solidFill>
                            <a:schemeClr val="tx1"/>
                          </a:solidFill>
                          <a:latin typeface="Meiryo UI" panose="020B0604030504040204" pitchFamily="50" charset="-128"/>
                          <a:ea typeface="Meiryo UI" panose="020B0604030504040204" pitchFamily="50" charset="-128"/>
                        </a:rPr>
                        <a:t>情報となる。</a:t>
                      </a:r>
                      <a:endParaRPr kumimoji="1" lang="en-US" altLang="ja-JP" sz="1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a:latin typeface="Meiryo UI" panose="020B0604030504040204" pitchFamily="50" charset="-128"/>
                          <a:ea typeface="Meiryo UI" panose="020B0604030504040204" pitchFamily="50" charset="-128"/>
                        </a:rPr>
                        <a:t>担当業務を超えた柔軟な対応が個人で取りにくい。</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定型かそのものが難しい業務が存在する。定型化・文書化には大きなコストと手間がかかる。</a:t>
                      </a:r>
                      <a:endParaRPr kumimoji="1" lang="en-US" altLang="ja-JP"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r h="669019">
                <a:tc>
                  <a:txBody>
                    <a:bodyPr/>
                    <a:lstStyle/>
                    <a:p>
                      <a:pPr algn="ctr"/>
                      <a:r>
                        <a:rPr kumimoji="1" lang="ja-JP" altLang="en-US" sz="1800" dirty="0">
                          <a:latin typeface="Meiryo UI" panose="020B0604030504040204" pitchFamily="50" charset="-128"/>
                          <a:ea typeface="Meiryo UI" panose="020B0604030504040204" pitchFamily="50" charset="-128"/>
                        </a:rPr>
                        <a:t>解決策</a:t>
                      </a:r>
                      <a:endParaRPr kumimoji="1" lang="en-US" altLang="ja-JP"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800" dirty="0">
                          <a:latin typeface="Meiryo UI" panose="020B0604030504040204" pitchFamily="50" charset="-128"/>
                          <a:ea typeface="Meiryo UI" panose="020B0604030504040204" pitchFamily="50" charset="-128"/>
                        </a:rPr>
                        <a:t>完成した業務の定例化文書を常に見直しする。定型化した業務に多少遊びの部分を入れておく。</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実施しやすい部門や業務内容から段階的に定型化を行っていく。</a:t>
                      </a:r>
                      <a:endParaRPr lang="en-US" altLang="ja-JP" sz="1800" dirty="0">
                        <a:latin typeface="Meiryo UI" panose="020B0604030504040204" pitchFamily="50" charset="-128"/>
                        <a:ea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1778093"/>
                  </a:ext>
                </a:extLst>
              </a:tr>
            </a:tbl>
          </a:graphicData>
        </a:graphic>
      </p:graphicFrame>
    </p:spTree>
    <p:extLst>
      <p:ext uri="{BB962C8B-B14F-4D97-AF65-F5344CB8AC3E}">
        <p14:creationId xmlns:p14="http://schemas.microsoft.com/office/powerpoint/2010/main" val="3734210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en-US" altLang="ja-JP" sz="2400" b="1" dirty="0">
                <a:latin typeface="Meiryo UI" panose="020B0604030504040204" pitchFamily="50" charset="-128"/>
                <a:ea typeface="Meiryo UI" panose="020B0604030504040204" pitchFamily="50" charset="-128"/>
              </a:rPr>
              <a:t>IT</a:t>
            </a:r>
            <a:r>
              <a:rPr lang="ja-JP" altLang="en-US" sz="2400" b="1" dirty="0">
                <a:latin typeface="Meiryo UI" panose="020B0604030504040204" pitchFamily="50" charset="-128"/>
                <a:ea typeface="Meiryo UI" panose="020B0604030504040204" pitchFamily="50" charset="-128"/>
              </a:rPr>
              <a:t>活用</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lnSpcReduction="10000"/>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①</a:t>
            </a:r>
            <a:r>
              <a:rPr lang="en-US" altLang="ja-JP" sz="1800" dirty="0">
                <a:latin typeface="Meiryo UI" panose="020B0604030504040204" pitchFamily="50" charset="-128"/>
                <a:ea typeface="Meiryo UI" panose="020B0604030504040204" pitchFamily="50" charset="-128"/>
              </a:rPr>
              <a:t>E</a:t>
            </a:r>
            <a:r>
              <a:rPr lang="ja-JP" altLang="en-US" sz="1800" dirty="0">
                <a:latin typeface="Meiryo UI" panose="020B0604030504040204" pitchFamily="50" charset="-128"/>
                <a:ea typeface="Meiryo UI" panose="020B0604030504040204" pitchFamily="50" charset="-128"/>
              </a:rPr>
              <a:t>ラーニング</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②勤怠管理システム</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③給与管理システム・人事管理（職員別役職／経験／能力など）システム</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④</a:t>
            </a:r>
            <a:r>
              <a:rPr lang="en-US" altLang="ja-JP" sz="1800" dirty="0">
                <a:latin typeface="Meiryo UI" panose="020B0604030504040204" pitchFamily="50" charset="-128"/>
                <a:ea typeface="Meiryo UI" panose="020B0604030504040204" pitchFamily="50" charset="-128"/>
              </a:rPr>
              <a:t>CDP</a:t>
            </a:r>
            <a:r>
              <a:rPr lang="ja-JP" altLang="en-US" sz="1800" dirty="0">
                <a:latin typeface="Meiryo UI" panose="020B0604030504040204" pitchFamily="50" charset="-128"/>
                <a:ea typeface="Meiryo UI" panose="020B0604030504040204" pitchFamily="50" charset="-128"/>
              </a:rPr>
              <a:t>をイントラネットで共有化</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⑤</a:t>
            </a:r>
            <a:r>
              <a:rPr lang="en-US" altLang="ja-JP" sz="1800" dirty="0">
                <a:latin typeface="Meiryo UI" panose="020B0604030504040204" pitchFamily="50" charset="-128"/>
                <a:ea typeface="Meiryo UI" panose="020B0604030504040204" pitchFamily="50" charset="-128"/>
              </a:rPr>
              <a:t>HP</a:t>
            </a:r>
            <a:r>
              <a:rPr lang="ja-JP" altLang="en-US" sz="1800" dirty="0">
                <a:latin typeface="Meiryo UI" panose="020B0604030504040204" pitchFamily="50" charset="-128"/>
                <a:ea typeface="Meiryo UI" panose="020B0604030504040204" pitchFamily="50" charset="-128"/>
              </a:rPr>
              <a:t>を活用した自己申告制度</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⑥社内</a:t>
            </a:r>
            <a:r>
              <a:rPr lang="en-US" altLang="ja-JP" sz="1800" dirty="0">
                <a:latin typeface="Meiryo UI" panose="020B0604030504040204" pitchFamily="50" charset="-128"/>
                <a:ea typeface="Meiryo UI" panose="020B0604030504040204" pitchFamily="50" charset="-128"/>
              </a:rPr>
              <a:t>BBS</a:t>
            </a:r>
            <a:r>
              <a:rPr lang="ja-JP" altLang="en-US" sz="1800" dirty="0">
                <a:latin typeface="Meiryo UI" panose="020B0604030504040204" pitchFamily="50" charset="-128"/>
                <a:ea typeface="Meiryo UI" panose="020B0604030504040204" pitchFamily="50" charset="-128"/>
              </a:rPr>
              <a:t>（電子掲示板）を活用した提案制度</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⑦各種人事手続きを定型化しグループウェアにより各種人事手続きを自動化</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⑧各種規定、手続きマニュアルをグループウェアにより共有</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⑨ナレッジマネジメント実現のためのグループウェア</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⑩ブログ（</a:t>
            </a:r>
            <a:r>
              <a:rPr lang="en-US" altLang="ja-JP" sz="1800" dirty="0">
                <a:latin typeface="Meiryo UI" panose="020B0604030504040204" pitchFamily="50" charset="-128"/>
                <a:ea typeface="Meiryo UI" panose="020B0604030504040204" pitchFamily="50" charset="-128"/>
              </a:rPr>
              <a:t>SNS</a:t>
            </a:r>
            <a:r>
              <a:rPr lang="ja-JP" altLang="en-US" sz="1800" dirty="0">
                <a:latin typeface="Meiryo UI" panose="020B0604030504040204" pitchFamily="50" charset="-128"/>
                <a:ea typeface="Meiryo UI" panose="020B0604030504040204" pitchFamily="50" charset="-128"/>
              </a:rPr>
              <a:t>）を活用した情報共有化の推進</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⑪携帯電話・スマートフォン・タブレット端末を活用した</a:t>
            </a:r>
            <a:r>
              <a:rPr lang="en-US" altLang="ja-JP" sz="1800" dirty="0">
                <a:latin typeface="Meiryo UI" panose="020B0604030504040204" pitchFamily="50" charset="-128"/>
                <a:ea typeface="Meiryo UI" panose="020B0604030504040204" pitchFamily="50" charset="-128"/>
              </a:rPr>
              <a:t>SFA</a:t>
            </a: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IT</a:t>
            </a:r>
            <a:r>
              <a:rPr lang="ja-JP" altLang="en-US" sz="2400" dirty="0">
                <a:latin typeface="Meiryo UI" panose="020B0604030504040204" pitchFamily="50" charset="-128"/>
                <a:ea typeface="Meiryo UI" panose="020B0604030504040204" pitchFamily="50" charset="-128"/>
              </a:rPr>
              <a:t>活用は組織・人事においても大変有効なツール。活用方法を押さえておく。　　</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198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FEDFD138-8A87-4A13-BB03-6BA90E224CA9}"/>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accent6"/>
              </a:solidFill>
              <a:latin typeface="Meiryo UI" panose="020B0604030504040204" pitchFamily="50" charset="-128"/>
              <a:ea typeface="Meiryo UI" panose="020B0604030504040204" pitchFamily="50" charset="-128"/>
            </a:endParaRPr>
          </a:p>
          <a:p>
            <a:endParaRPr lang="en-US" altLang="ja-JP" b="1" dirty="0">
              <a:solidFill>
                <a:schemeClr val="accent6"/>
              </a:solidFill>
              <a:latin typeface="Meiryo UI" panose="020B0604030504040204" pitchFamily="50" charset="-128"/>
              <a:ea typeface="Meiryo UI" panose="020B0604030504040204" pitchFamily="50" charset="-128"/>
            </a:endParaRPr>
          </a:p>
          <a:p>
            <a:endParaRPr kumimoji="1" lang="en-US" altLang="ja-JP"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r>
              <a:rPr kumimoji="1" lang="ja-JP" altLang="en-US" sz="2800" b="1" dirty="0">
                <a:solidFill>
                  <a:schemeClr val="accent6"/>
                </a:solidFill>
                <a:latin typeface="Meiryo UI" panose="020B0604030504040204" pitchFamily="50" charset="-128"/>
                <a:ea typeface="Meiryo UI" panose="020B0604030504040204" pitchFamily="50" charset="-128"/>
              </a:rPr>
              <a:t>　　　</a:t>
            </a:r>
            <a:r>
              <a:rPr kumimoji="1" lang="ja-JP" altLang="en-US" sz="2800" b="1" u="sng" dirty="0">
                <a:solidFill>
                  <a:schemeClr val="accent6"/>
                </a:solidFill>
                <a:latin typeface="Meiryo UI" panose="020B0604030504040204" pitchFamily="50" charset="-128"/>
                <a:ea typeface="Meiryo UI" panose="020B0604030504040204" pitchFamily="50" charset="-128"/>
              </a:rPr>
              <a:t>事例</a:t>
            </a:r>
            <a:r>
              <a:rPr lang="en-US" altLang="ja-JP" sz="2800" b="1" u="sng" dirty="0">
                <a:solidFill>
                  <a:schemeClr val="accent6"/>
                </a:solidFill>
                <a:latin typeface="Meiryo UI" panose="020B0604030504040204" pitchFamily="50" charset="-128"/>
                <a:ea typeface="Meiryo UI" panose="020B0604030504040204" pitchFamily="50" charset="-128"/>
              </a:rPr>
              <a:t>Ⅱ</a:t>
            </a:r>
            <a:endParaRPr kumimoji="1" lang="en-US" altLang="ja-JP" sz="2800" b="1" u="sng" dirty="0">
              <a:solidFill>
                <a:schemeClr val="accent6"/>
              </a:solidFill>
              <a:latin typeface="Meiryo UI" panose="020B0604030504040204" pitchFamily="50" charset="-128"/>
              <a:ea typeface="Meiryo UI" panose="020B0604030504040204" pitchFamily="50" charset="-128"/>
            </a:endParaRPr>
          </a:p>
          <a:p>
            <a:endParaRPr lang="en-US" altLang="ja-JP" sz="2800" b="1" dirty="0">
              <a:solidFill>
                <a:schemeClr val="accent6"/>
              </a:solidFill>
              <a:latin typeface="Meiryo UI" panose="020B0604030504040204" pitchFamily="50" charset="-128"/>
              <a:ea typeface="Meiryo UI" panose="020B0604030504040204" pitchFamily="50" charset="-128"/>
            </a:endParaRPr>
          </a:p>
          <a:p>
            <a:r>
              <a:rPr kumimoji="1" lang="ja-JP" altLang="en-US" sz="2800" b="1" dirty="0">
                <a:solidFill>
                  <a:schemeClr val="accent6"/>
                </a:solidFill>
                <a:latin typeface="Meiryo UI" panose="020B0604030504040204" pitchFamily="50" charset="-128"/>
                <a:ea typeface="Meiryo UI" panose="020B0604030504040204" pitchFamily="50" charset="-128"/>
              </a:rPr>
              <a:t>　　　正しい方向へ、基本４</a:t>
            </a:r>
            <a:r>
              <a:rPr kumimoji="1" lang="en-US" altLang="ja-JP" sz="2800" b="1" dirty="0">
                <a:solidFill>
                  <a:schemeClr val="accent6"/>
                </a:solidFill>
                <a:latin typeface="Meiryo UI" panose="020B0604030504040204" pitchFamily="50" charset="-128"/>
                <a:ea typeface="Meiryo UI" panose="020B0604030504040204" pitchFamily="50" charset="-128"/>
              </a:rPr>
              <a:t>P</a:t>
            </a:r>
            <a:r>
              <a:rPr kumimoji="1" lang="ja-JP" altLang="en-US" sz="2800" b="1" dirty="0">
                <a:solidFill>
                  <a:schemeClr val="accent6"/>
                </a:solidFill>
                <a:latin typeface="Meiryo UI" panose="020B0604030504040204" pitchFamily="50" charset="-128"/>
                <a:ea typeface="Meiryo UI" panose="020B0604030504040204" pitchFamily="50" charset="-128"/>
              </a:rPr>
              <a:t>をしっかり行い、</a:t>
            </a:r>
            <a:endParaRPr kumimoji="1" lang="en-US" altLang="ja-JP" sz="2800" b="1" dirty="0">
              <a:solidFill>
                <a:schemeClr val="accent6"/>
              </a:solidFill>
              <a:latin typeface="Meiryo UI" panose="020B0604030504040204" pitchFamily="50" charset="-128"/>
              <a:ea typeface="Meiryo UI" panose="020B0604030504040204" pitchFamily="50" charset="-128"/>
            </a:endParaRPr>
          </a:p>
          <a:p>
            <a:r>
              <a:rPr lang="ja-JP" altLang="en-US" sz="2800" b="1" dirty="0">
                <a:solidFill>
                  <a:schemeClr val="accent6"/>
                </a:solidFill>
                <a:latin typeface="Meiryo UI" panose="020B0604030504040204" pitchFamily="50" charset="-128"/>
                <a:ea typeface="Meiryo UI" panose="020B0604030504040204" pitchFamily="50" charset="-128"/>
              </a:rPr>
              <a:t>　　　時にブランドと</a:t>
            </a:r>
            <a:r>
              <a:rPr lang="en-US" altLang="ja-JP" sz="2800" b="1" dirty="0">
                <a:solidFill>
                  <a:schemeClr val="accent6"/>
                </a:solidFill>
                <a:latin typeface="Meiryo UI" panose="020B0604030504040204" pitchFamily="50" charset="-128"/>
                <a:ea typeface="Meiryo UI" panose="020B0604030504040204" pitchFamily="50" charset="-128"/>
              </a:rPr>
              <a:t>IT</a:t>
            </a:r>
            <a:r>
              <a:rPr lang="ja-JP" altLang="en-US" sz="2800" b="1" dirty="0">
                <a:solidFill>
                  <a:schemeClr val="accent6"/>
                </a:solidFill>
                <a:latin typeface="Meiryo UI" panose="020B0604030504040204" pitchFamily="50" charset="-128"/>
                <a:ea typeface="Meiryo UI" panose="020B0604030504040204" pitchFamily="50" charset="-128"/>
              </a:rPr>
              <a:t>を駆使して、基本対策を押さえながら、販売しているか？</a:t>
            </a:r>
            <a:endParaRPr kumimoji="1" lang="ja-JP" altLang="en-US" sz="2400" b="1" dirty="0">
              <a:solidFill>
                <a:schemeClr val="accent6"/>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7060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大枠戦略検討</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a:t>
            </a:r>
            <a:r>
              <a:rPr lang="en-US" altLang="ja-JP" sz="2400" b="1" dirty="0">
                <a:latin typeface="Meiryo UI" panose="020B0604030504040204" pitchFamily="50" charset="-128"/>
                <a:ea typeface="Meiryo UI" panose="020B0604030504040204" pitchFamily="50" charset="-128"/>
              </a:rPr>
              <a:t>SWOT</a:t>
            </a:r>
            <a:r>
              <a:rPr lang="ja-JP" altLang="en-US" sz="2400" b="1" dirty="0">
                <a:latin typeface="Meiryo UI" panose="020B0604030504040204" pitchFamily="50" charset="-128"/>
                <a:ea typeface="Meiryo UI" panose="020B0604030504040204" pitchFamily="50" charset="-128"/>
              </a:rPr>
              <a:t>分析</a:t>
            </a:r>
            <a:r>
              <a:rPr lang="ja-JP" altLang="en-US" sz="2400" dirty="0">
                <a:latin typeface="Meiryo UI" panose="020B0604030504040204" pitchFamily="50" charset="-128"/>
                <a:ea typeface="Meiryo UI" panose="020B0604030504040204" pitchFamily="50" charset="-128"/>
              </a:rPr>
              <a:t>と</a:t>
            </a:r>
            <a:r>
              <a:rPr lang="ja-JP" altLang="en-US" sz="2400" b="1" dirty="0">
                <a:latin typeface="Meiryo UI" panose="020B0604030504040204" pitchFamily="50" charset="-128"/>
                <a:ea typeface="Meiryo UI" panose="020B0604030504040204" pitchFamily="50" charset="-128"/>
              </a:rPr>
              <a:t>アンゾフの成長戦略</a:t>
            </a:r>
            <a:r>
              <a:rPr lang="ja-JP" altLang="en-US" sz="2400" dirty="0">
                <a:latin typeface="Meiryo UI" panose="020B0604030504040204" pitchFamily="50" charset="-128"/>
                <a:ea typeface="Meiryo UI" panose="020B0604030504040204" pitchFamily="50" charset="-128"/>
              </a:rPr>
              <a:t>の</a:t>
            </a:r>
            <a:r>
              <a:rPr lang="en-US" altLang="ja-JP" sz="2400" dirty="0">
                <a:latin typeface="Meiryo UI" panose="020B0604030504040204" pitchFamily="50" charset="-128"/>
                <a:ea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rPr>
              <a:t>つの分析と</a:t>
            </a:r>
            <a:r>
              <a:rPr lang="ja-JP" altLang="en-US" sz="2400" b="1" dirty="0">
                <a:latin typeface="Meiryo UI" panose="020B0604030504040204" pitchFamily="50" charset="-128"/>
                <a:ea typeface="Meiryo UI" panose="020B0604030504040204" pitchFamily="50" charset="-128"/>
              </a:rPr>
              <a:t>経営者の“想い”</a:t>
            </a:r>
            <a:r>
              <a:rPr lang="ja-JP" altLang="en-US" sz="2400" dirty="0">
                <a:latin typeface="Meiryo UI" panose="020B0604030504040204" pitchFamily="50" charset="-128"/>
                <a:ea typeface="Meiryo UI" panose="020B0604030504040204" pitchFamily="50" charset="-128"/>
              </a:rPr>
              <a:t>というフィルターを重ねて、</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企業の大枠戦略や方向性を決めて、解答性の一貫性を持たせる。</a:t>
            </a:r>
            <a:endParaRPr kumimoji="1"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E0C45A0D-ED01-45C7-8CD4-64D2E20DA3E7}"/>
              </a:ext>
            </a:extLst>
          </p:cNvPr>
          <p:cNvGraphicFramePr>
            <a:graphicFrameLocks noGrp="1"/>
          </p:cNvGraphicFramePr>
          <p:nvPr>
            <p:extLst>
              <p:ext uri="{D42A27DB-BD31-4B8C-83A1-F6EECF244321}">
                <p14:modId xmlns:p14="http://schemas.microsoft.com/office/powerpoint/2010/main" val="3346429166"/>
              </p:ext>
            </p:extLst>
          </p:nvPr>
        </p:nvGraphicFramePr>
        <p:xfrm>
          <a:off x="433858" y="1202154"/>
          <a:ext cx="11197140" cy="2258530"/>
        </p:xfrm>
        <a:graphic>
          <a:graphicData uri="http://schemas.openxmlformats.org/drawingml/2006/table">
            <a:tbl>
              <a:tblPr firstRow="1" bandRow="1">
                <a:tableStyleId>{5C22544A-7EE6-4342-B048-85BDC9FD1C3A}</a:tableStyleId>
              </a:tblPr>
              <a:tblGrid>
                <a:gridCol w="2515809">
                  <a:extLst>
                    <a:ext uri="{9D8B030D-6E8A-4147-A177-3AD203B41FA5}">
                      <a16:colId xmlns:a16="http://schemas.microsoft.com/office/drawing/2014/main" val="816907390"/>
                    </a:ext>
                  </a:extLst>
                </a:gridCol>
                <a:gridCol w="8681331">
                  <a:extLst>
                    <a:ext uri="{9D8B030D-6E8A-4147-A177-3AD203B41FA5}">
                      <a16:colId xmlns:a16="http://schemas.microsoft.com/office/drawing/2014/main" val="4073859012"/>
                    </a:ext>
                  </a:extLst>
                </a:gridCol>
              </a:tblGrid>
              <a:tr h="335882">
                <a:tc>
                  <a:txBody>
                    <a:bodyPr/>
                    <a:lstStyle/>
                    <a:p>
                      <a:pPr algn="l"/>
                      <a:r>
                        <a:rPr lang="en-US" altLang="ja-JP" sz="1600" b="0" dirty="0">
                          <a:solidFill>
                            <a:schemeClr val="tx1"/>
                          </a:solidFill>
                          <a:latin typeface="Meiryo UI" panose="020B0604030504040204" pitchFamily="50" charset="-128"/>
                          <a:ea typeface="Meiryo UI" panose="020B0604030504040204" pitchFamily="50" charset="-128"/>
                        </a:rPr>
                        <a:t>SWOT</a:t>
                      </a:r>
                      <a:r>
                        <a:rPr lang="ja-JP" altLang="en-US" sz="1600" b="0" dirty="0">
                          <a:solidFill>
                            <a:schemeClr val="tx1"/>
                          </a:solidFill>
                          <a:latin typeface="Meiryo UI" panose="020B0604030504040204" pitchFamily="50" charset="-128"/>
                          <a:ea typeface="Meiryo UI" panose="020B0604030504040204" pitchFamily="50" charset="-128"/>
                        </a:rPr>
                        <a:t>分析</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強みを機会投入する方向性を企業の進めべき方向性と考える</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335882">
                <a:tc>
                  <a:txBody>
                    <a:bodyPr/>
                    <a:lstStyle/>
                    <a:p>
                      <a:pPr algn="l"/>
                      <a:r>
                        <a:rPr lang="ja-JP" altLang="en-US" sz="1600" dirty="0">
                          <a:latin typeface="Meiryo UI" panose="020B0604030504040204" pitchFamily="50" charset="-128"/>
                          <a:ea typeface="Meiryo UI" panose="020B0604030504040204" pitchFamily="50" charset="-128"/>
                        </a:rPr>
                        <a:t>アンゾフの成長戦略</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600" dirty="0">
                          <a:latin typeface="Meiryo UI" panose="020B0604030504040204" pitchFamily="50" charset="-128"/>
                          <a:ea typeface="Meiryo UI" panose="020B0604030504040204" pitchFamily="50" charset="-128"/>
                        </a:rPr>
                        <a:t>企業がどの戦略をとってきたか、今後は市場戦略を提言すべきか否か</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r h="335882">
                <a:tc>
                  <a:txBody>
                    <a:bodyPr/>
                    <a:lstStyle/>
                    <a:p>
                      <a:pPr algn="l"/>
                      <a:r>
                        <a:rPr lang="ja-JP" altLang="en-US" sz="1600" dirty="0">
                          <a:latin typeface="Meiryo UI" panose="020B0604030504040204" pitchFamily="50" charset="-128"/>
                          <a:ea typeface="Meiryo UI" panose="020B0604030504040204" pitchFamily="50" charset="-128"/>
                        </a:rPr>
                        <a:t>顧客囲い込み戦略</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顧客と商売の関係だけではない人と人の深い関係を築くこと</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4393596"/>
                  </a:ext>
                </a:extLst>
              </a:tr>
              <a:tr h="335882">
                <a:tc>
                  <a:txBody>
                    <a:bodyPr/>
                    <a:lstStyle/>
                    <a:p>
                      <a:pPr algn="l"/>
                      <a:r>
                        <a:rPr lang="ja-JP" altLang="en-US" sz="1600" dirty="0">
                          <a:latin typeface="Meiryo UI" panose="020B0604030504040204" pitchFamily="50" charset="-128"/>
                          <a:ea typeface="Meiryo UI" panose="020B0604030504040204" pitchFamily="50" charset="-128"/>
                        </a:rPr>
                        <a:t>新製品開発戦略</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en-US" altLang="ja-JP" sz="1600" dirty="0">
                          <a:latin typeface="Meiryo UI"/>
                          <a:ea typeface="Meiryo UI"/>
                        </a:rPr>
                        <a:t>商品カテゴリの幅と各カテゴリ内の商品アイテムの奥行を増やす</a:t>
                      </a:r>
                    </a:p>
                    <a:p>
                      <a:pPr marL="0" lvl="0" indent="0">
                        <a:buNone/>
                      </a:pPr>
                      <a:r>
                        <a:rPr lang="en-US" altLang="ja-JP" sz="1600" dirty="0">
                          <a:latin typeface="Meiryo UI"/>
                          <a:ea typeface="Meiryo UI"/>
                        </a:rPr>
                        <a:t>または、来店客の本質的なベネフィットをもとに新サービスを考えることで関連購買を促進する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6964673"/>
                  </a:ext>
                </a:extLst>
              </a:tr>
              <a:tr h="335882">
                <a:tc>
                  <a:txBody>
                    <a:bodyPr/>
                    <a:lstStyle/>
                    <a:p>
                      <a:pPr algn="l"/>
                      <a:r>
                        <a:rPr lang="ja-JP" altLang="en-US" sz="1600" dirty="0">
                          <a:latin typeface="Meiryo UI" panose="020B0604030504040204" pitchFamily="50" charset="-128"/>
                          <a:ea typeface="Meiryo UI" panose="020B0604030504040204" pitchFamily="50" charset="-128"/>
                        </a:rPr>
                        <a:t>新市場開拓戦略</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600" dirty="0">
                          <a:latin typeface="Meiryo UI" panose="020B0604030504040204" pitchFamily="50" charset="-128"/>
                          <a:ea typeface="Meiryo UI" panose="020B0604030504040204" pitchFamily="50" charset="-128"/>
                        </a:rPr>
                        <a:t>どの程度シフトするのか、新市場の探し方を留意する</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0194339"/>
                  </a:ext>
                </a:extLst>
              </a:tr>
              <a:tr h="335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多角化戦略</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600" dirty="0">
                          <a:latin typeface="Meiryo UI" panose="020B0604030504040204" pitchFamily="50" charset="-128"/>
                          <a:ea typeface="Meiryo UI" panose="020B0604030504040204" pitchFamily="50" charset="-128"/>
                        </a:rPr>
                        <a:t>そもそも実現可能なのか、なぜやるのか、の</a:t>
                      </a:r>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つの視点を考える</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7209931"/>
                  </a:ext>
                </a:extLst>
              </a:tr>
            </a:tbl>
          </a:graphicData>
        </a:graphic>
      </p:graphicFrame>
    </p:spTree>
    <p:extLst>
      <p:ext uri="{BB962C8B-B14F-4D97-AF65-F5344CB8AC3E}">
        <p14:creationId xmlns:p14="http://schemas.microsoft.com/office/powerpoint/2010/main" val="1948535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アンゾフ成長戦略 補足</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■アンゾフ成長マトリクス</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■コトラーの</a:t>
            </a:r>
            <a:r>
              <a:rPr lang="en-US" altLang="ja-JP" sz="2400" dirty="0">
                <a:latin typeface="Meiryo UI" panose="020B0604030504040204" pitchFamily="50" charset="-128"/>
                <a:ea typeface="Meiryo UI" panose="020B0604030504040204" pitchFamily="50" charset="-128"/>
              </a:rPr>
              <a:t>4</a:t>
            </a:r>
            <a:r>
              <a:rPr lang="ja-JP" altLang="en-US" sz="2400" dirty="0">
                <a:latin typeface="Meiryo UI" panose="020B0604030504040204" pitchFamily="50" charset="-128"/>
                <a:ea typeface="Meiryo UI" panose="020B0604030504040204" pitchFamily="50" charset="-128"/>
              </a:rPr>
              <a:t>つのブランド戦略</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80DDC34E-90D8-4322-8C63-13E7FF79A1A8}"/>
              </a:ext>
            </a:extLst>
          </p:cNvPr>
          <p:cNvGraphicFramePr>
            <a:graphicFrameLocks noGrp="1"/>
          </p:cNvGraphicFramePr>
          <p:nvPr>
            <p:extLst>
              <p:ext uri="{D42A27DB-BD31-4B8C-83A1-F6EECF244321}">
                <p14:modId xmlns:p14="http://schemas.microsoft.com/office/powerpoint/2010/main" val="3968181221"/>
              </p:ext>
            </p:extLst>
          </p:nvPr>
        </p:nvGraphicFramePr>
        <p:xfrm>
          <a:off x="450335" y="1139796"/>
          <a:ext cx="6280581" cy="1697528"/>
        </p:xfrm>
        <a:graphic>
          <a:graphicData uri="http://schemas.openxmlformats.org/drawingml/2006/table">
            <a:tbl>
              <a:tblPr firstRow="1" bandRow="1">
                <a:tableStyleId>{5C22544A-7EE6-4342-B048-85BDC9FD1C3A}</a:tableStyleId>
              </a:tblPr>
              <a:tblGrid>
                <a:gridCol w="1485557">
                  <a:extLst>
                    <a:ext uri="{9D8B030D-6E8A-4147-A177-3AD203B41FA5}">
                      <a16:colId xmlns:a16="http://schemas.microsoft.com/office/drawing/2014/main" val="816907390"/>
                    </a:ext>
                  </a:extLst>
                </a:gridCol>
                <a:gridCol w="2397512">
                  <a:extLst>
                    <a:ext uri="{9D8B030D-6E8A-4147-A177-3AD203B41FA5}">
                      <a16:colId xmlns:a16="http://schemas.microsoft.com/office/drawing/2014/main" val="4073859012"/>
                    </a:ext>
                  </a:extLst>
                </a:gridCol>
                <a:gridCol w="2397512">
                  <a:extLst>
                    <a:ext uri="{9D8B030D-6E8A-4147-A177-3AD203B41FA5}">
                      <a16:colId xmlns:a16="http://schemas.microsoft.com/office/drawing/2014/main" val="3950885336"/>
                    </a:ext>
                  </a:extLst>
                </a:gridCol>
              </a:tblGrid>
              <a:tr h="359490">
                <a:tc>
                  <a:txBody>
                    <a:bodyPr/>
                    <a:lstStyle/>
                    <a:p>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既存商品</a:t>
                      </a:r>
                      <a:endParaRPr kumimoji="1" lang="en-US" altLang="ja-JP"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新規商品</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9981449"/>
                  </a:ext>
                </a:extLst>
              </a:tr>
              <a:tr h="669019">
                <a:tc>
                  <a:txBody>
                    <a:bodyPr/>
                    <a:lstStyle/>
                    <a:p>
                      <a:pPr algn="ctr"/>
                      <a:r>
                        <a:rPr kumimoji="1" lang="ja-JP" altLang="en-US" sz="1600" dirty="0">
                          <a:latin typeface="Meiryo UI" panose="020B0604030504040204" pitchFamily="50" charset="-128"/>
                          <a:ea typeface="Meiryo UI" panose="020B0604030504040204" pitchFamily="50" charset="-128"/>
                        </a:rPr>
                        <a:t>既存市場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latin typeface="Meiryo UI" panose="020B0604030504040204" pitchFamily="50" charset="-128"/>
                          <a:ea typeface="Meiryo UI" panose="020B0604030504040204" pitchFamily="50" charset="-128"/>
                        </a:rPr>
                        <a:t>市場浸透戦略</a:t>
                      </a:r>
                      <a:endParaRPr kumimoji="1"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latin typeface="Meiryo UI" panose="020B0604030504040204" pitchFamily="50" charset="-128"/>
                          <a:ea typeface="Meiryo UI" panose="020B0604030504040204" pitchFamily="50" charset="-128"/>
                        </a:rPr>
                        <a:t>新商品開発戦略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669019">
                <a:tc>
                  <a:txBody>
                    <a:bodyPr/>
                    <a:lstStyle/>
                    <a:p>
                      <a:pPr algn="ctr"/>
                      <a:r>
                        <a:rPr kumimoji="1" lang="ja-JP" altLang="en-US" sz="1600" dirty="0">
                          <a:latin typeface="Meiryo UI" panose="020B0604030504040204" pitchFamily="50" charset="-128"/>
                          <a:ea typeface="Meiryo UI" panose="020B0604030504040204" pitchFamily="50" charset="-128"/>
                        </a:rPr>
                        <a:t>新規市場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latin typeface="Meiryo UI" panose="020B0604030504040204" pitchFamily="50" charset="-128"/>
                          <a:ea typeface="Meiryo UI" panose="020B0604030504040204" pitchFamily="50" charset="-128"/>
                        </a:rPr>
                        <a:t>新市場開拓戦略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latin typeface="Meiryo UI" panose="020B0604030504040204" pitchFamily="50" charset="-128"/>
                          <a:ea typeface="Meiryo UI" panose="020B0604030504040204" pitchFamily="50" charset="-128"/>
                        </a:rPr>
                        <a:t>多角化戦略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bl>
          </a:graphicData>
        </a:graphic>
      </p:graphicFrame>
      <p:graphicFrame>
        <p:nvGraphicFramePr>
          <p:cNvPr id="5" name="表 4">
            <a:extLst>
              <a:ext uri="{FF2B5EF4-FFF2-40B4-BE49-F238E27FC236}">
                <a16:creationId xmlns:a16="http://schemas.microsoft.com/office/drawing/2014/main" id="{0EDC63C7-9F68-4AAA-ABFF-2AD65679461C}"/>
              </a:ext>
            </a:extLst>
          </p:cNvPr>
          <p:cNvGraphicFramePr>
            <a:graphicFrameLocks noGrp="1"/>
          </p:cNvGraphicFramePr>
          <p:nvPr>
            <p:extLst>
              <p:ext uri="{D42A27DB-BD31-4B8C-83A1-F6EECF244321}">
                <p14:modId xmlns:p14="http://schemas.microsoft.com/office/powerpoint/2010/main" val="3438517228"/>
              </p:ext>
            </p:extLst>
          </p:nvPr>
        </p:nvGraphicFramePr>
        <p:xfrm>
          <a:off x="450334" y="3911828"/>
          <a:ext cx="6280581" cy="1697528"/>
        </p:xfrm>
        <a:graphic>
          <a:graphicData uri="http://schemas.openxmlformats.org/drawingml/2006/table">
            <a:tbl>
              <a:tblPr firstRow="1" bandRow="1">
                <a:tableStyleId>{5C22544A-7EE6-4342-B048-85BDC9FD1C3A}</a:tableStyleId>
              </a:tblPr>
              <a:tblGrid>
                <a:gridCol w="1485557">
                  <a:extLst>
                    <a:ext uri="{9D8B030D-6E8A-4147-A177-3AD203B41FA5}">
                      <a16:colId xmlns:a16="http://schemas.microsoft.com/office/drawing/2014/main" val="816907390"/>
                    </a:ext>
                  </a:extLst>
                </a:gridCol>
                <a:gridCol w="2397512">
                  <a:extLst>
                    <a:ext uri="{9D8B030D-6E8A-4147-A177-3AD203B41FA5}">
                      <a16:colId xmlns:a16="http://schemas.microsoft.com/office/drawing/2014/main" val="4073859012"/>
                    </a:ext>
                  </a:extLst>
                </a:gridCol>
                <a:gridCol w="2397512">
                  <a:extLst>
                    <a:ext uri="{9D8B030D-6E8A-4147-A177-3AD203B41FA5}">
                      <a16:colId xmlns:a16="http://schemas.microsoft.com/office/drawing/2014/main" val="3950885336"/>
                    </a:ext>
                  </a:extLst>
                </a:gridCol>
              </a:tblGrid>
              <a:tr h="359490">
                <a:tc>
                  <a:txBody>
                    <a:bodyPr/>
                    <a:lstStyle/>
                    <a:p>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既存商品</a:t>
                      </a:r>
                      <a:endParaRPr kumimoji="1" lang="en-US" altLang="ja-JP"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新規商品</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9981449"/>
                  </a:ext>
                </a:extLst>
              </a:tr>
              <a:tr h="669019">
                <a:tc>
                  <a:txBody>
                    <a:bodyPr/>
                    <a:lstStyle/>
                    <a:p>
                      <a:pPr algn="ctr"/>
                      <a:r>
                        <a:rPr kumimoji="1" lang="ja-JP" altLang="en-US" sz="1600" dirty="0">
                          <a:latin typeface="Meiryo UI" panose="020B0604030504040204" pitchFamily="50" charset="-128"/>
                          <a:ea typeface="Meiryo UI" panose="020B0604030504040204" pitchFamily="50" charset="-128"/>
                        </a:rPr>
                        <a:t>既存ブランド名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latin typeface="Meiryo UI" panose="020B0604030504040204" pitchFamily="50" charset="-128"/>
                          <a:ea typeface="Meiryo UI" panose="020B0604030504040204" pitchFamily="50" charset="-128"/>
                        </a:rPr>
                        <a:t>ライン拡張</a:t>
                      </a:r>
                      <a:endParaRPr kumimoji="1"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latin typeface="Meiryo UI" panose="020B0604030504040204" pitchFamily="50" charset="-128"/>
                          <a:ea typeface="Meiryo UI" panose="020B0604030504040204" pitchFamily="50" charset="-128"/>
                        </a:rPr>
                        <a:t>ブランド拡張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669019">
                <a:tc>
                  <a:txBody>
                    <a:bodyPr/>
                    <a:lstStyle/>
                    <a:p>
                      <a:pPr algn="ctr"/>
                      <a:r>
                        <a:rPr kumimoji="1" lang="ja-JP" altLang="en-US" sz="1600" dirty="0">
                          <a:latin typeface="Meiryo UI" panose="020B0604030504040204" pitchFamily="50" charset="-128"/>
                          <a:ea typeface="Meiryo UI" panose="020B0604030504040204" pitchFamily="50" charset="-128"/>
                        </a:rPr>
                        <a:t>新規ブランド名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latin typeface="Meiryo UI" panose="020B0604030504040204" pitchFamily="50" charset="-128"/>
                          <a:ea typeface="Meiryo UI" panose="020B0604030504040204" pitchFamily="50" charset="-128"/>
                        </a:rPr>
                        <a:t>マルチブランド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latin typeface="Meiryo UI" panose="020B0604030504040204" pitchFamily="50" charset="-128"/>
                          <a:ea typeface="Meiryo UI" panose="020B0604030504040204" pitchFamily="50" charset="-128"/>
                        </a:rPr>
                        <a:t>新ブランド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bl>
          </a:graphicData>
        </a:graphic>
      </p:graphicFrame>
    </p:spTree>
    <p:extLst>
      <p:ext uri="{BB962C8B-B14F-4D97-AF65-F5344CB8AC3E}">
        <p14:creationId xmlns:p14="http://schemas.microsoft.com/office/powerpoint/2010/main" val="1279435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b="1" dirty="0">
                <a:latin typeface="Meiryo UI" panose="020B0604030504040204" pitchFamily="50" charset="-128"/>
                <a:ea typeface="Meiryo UI" panose="020B0604030504040204" pitchFamily="50" charset="-128"/>
              </a:rPr>
              <a:t>競争戦略</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中小企業は、独自性を打ち出すことで優位性を築いて差別化を図る。</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自社の強みを活かせる</a:t>
            </a:r>
            <a:r>
              <a:rPr lang="ja-JP" altLang="en-US" sz="2400" b="1" dirty="0">
                <a:latin typeface="Meiryo UI" panose="020B0604030504040204" pitchFamily="50" charset="-128"/>
                <a:ea typeface="Meiryo UI" panose="020B0604030504040204" pitchFamily="50" charset="-128"/>
              </a:rPr>
              <a:t>特定のセグメントに集中</a:t>
            </a:r>
            <a:r>
              <a:rPr lang="ja-JP" altLang="en-US" sz="2400" dirty="0">
                <a:latin typeface="Meiryo UI" panose="020B0604030504040204" pitchFamily="50" charset="-128"/>
                <a:ea typeface="Meiryo UI" panose="020B0604030504040204" pitchFamily="50" charset="-128"/>
              </a:rPr>
              <a:t>することで、少ない資本でもシェアを確保する。</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⇒中小企業では差別化集中戦略を採るのがほとんどである。</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業界内競争だけでなく、供給業者・買い手の交渉力面からの考察を盛り込む</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集中戦略、コスト集中戦略、差別化集中戦略、マーケットシェア、インストアシェア、商圏分析</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grpSp>
        <p:nvGrpSpPr>
          <p:cNvPr id="26" name="グループ化 25">
            <a:extLst>
              <a:ext uri="{FF2B5EF4-FFF2-40B4-BE49-F238E27FC236}">
                <a16:creationId xmlns:a16="http://schemas.microsoft.com/office/drawing/2014/main" id="{F70210C6-1B63-40BC-AE2C-BCAE92C40C59}"/>
              </a:ext>
            </a:extLst>
          </p:cNvPr>
          <p:cNvGrpSpPr/>
          <p:nvPr/>
        </p:nvGrpSpPr>
        <p:grpSpPr>
          <a:xfrm>
            <a:off x="6512768" y="2453952"/>
            <a:ext cx="5502454" cy="1771555"/>
            <a:chOff x="873211" y="1149178"/>
            <a:chExt cx="6672648" cy="2421925"/>
          </a:xfrm>
        </p:grpSpPr>
        <p:sp>
          <p:nvSpPr>
            <p:cNvPr id="5" name="正方形/長方形 4">
              <a:extLst>
                <a:ext uri="{FF2B5EF4-FFF2-40B4-BE49-F238E27FC236}">
                  <a16:creationId xmlns:a16="http://schemas.microsoft.com/office/drawing/2014/main" id="{1F652E03-EB80-4132-B7D7-DA7465A9AD26}"/>
                </a:ext>
              </a:extLst>
            </p:cNvPr>
            <p:cNvSpPr/>
            <p:nvPr/>
          </p:nvSpPr>
          <p:spPr>
            <a:xfrm>
              <a:off x="873211" y="2141838"/>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latin typeface="Meiryo UI" panose="020B0604030504040204" pitchFamily="50" charset="-128"/>
                  <a:ea typeface="Meiryo UI" panose="020B0604030504040204" pitchFamily="50" charset="-128"/>
                </a:rPr>
                <a:t>供給業者</a:t>
              </a:r>
            </a:p>
          </p:txBody>
        </p:sp>
        <p:sp>
          <p:nvSpPr>
            <p:cNvPr id="6" name="正方形/長方形 5">
              <a:extLst>
                <a:ext uri="{FF2B5EF4-FFF2-40B4-BE49-F238E27FC236}">
                  <a16:creationId xmlns:a16="http://schemas.microsoft.com/office/drawing/2014/main" id="{D0E12278-A11B-41ED-828C-FDE2E0629B0C}"/>
                </a:ext>
              </a:extLst>
            </p:cNvPr>
            <p:cNvSpPr/>
            <p:nvPr/>
          </p:nvSpPr>
          <p:spPr>
            <a:xfrm>
              <a:off x="3496962" y="1149178"/>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400" dirty="0">
                  <a:solidFill>
                    <a:sysClr val="windowText" lastClr="000000"/>
                  </a:solidFill>
                  <a:latin typeface="Meiryo UI" panose="020B0604030504040204" pitchFamily="50" charset="-128"/>
                  <a:ea typeface="Meiryo UI" panose="020B0604030504040204" pitchFamily="50" charset="-128"/>
                </a:rPr>
                <a:t>新規参入業者</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263B953-F7DE-4612-8D60-09847917F532}"/>
                </a:ext>
              </a:extLst>
            </p:cNvPr>
            <p:cNvSpPr/>
            <p:nvPr/>
          </p:nvSpPr>
          <p:spPr>
            <a:xfrm>
              <a:off x="3496962" y="2141838"/>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ysClr val="windowText" lastClr="000000"/>
                  </a:solidFill>
                  <a:latin typeface="Meiryo UI" panose="020B0604030504040204" pitchFamily="50" charset="-128"/>
                  <a:ea typeface="Meiryo UI" panose="020B0604030504040204" pitchFamily="50" charset="-128"/>
                </a:rPr>
                <a:t>業界内競争</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AC0ECA82-3DD2-4F72-9DA0-E63E4C877B05}"/>
                </a:ext>
              </a:extLst>
            </p:cNvPr>
            <p:cNvSpPr/>
            <p:nvPr/>
          </p:nvSpPr>
          <p:spPr>
            <a:xfrm>
              <a:off x="3496962" y="3134498"/>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ysClr val="windowText" lastClr="000000"/>
                  </a:solidFill>
                  <a:latin typeface="Meiryo UI" panose="020B0604030504040204" pitchFamily="50" charset="-128"/>
                  <a:ea typeface="Meiryo UI" panose="020B0604030504040204" pitchFamily="50" charset="-128"/>
                </a:rPr>
                <a:t>代替品</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6264B19-EE73-4C44-BA03-73DE1170C9CE}"/>
                </a:ext>
              </a:extLst>
            </p:cNvPr>
            <p:cNvSpPr/>
            <p:nvPr/>
          </p:nvSpPr>
          <p:spPr>
            <a:xfrm>
              <a:off x="6120713" y="2141837"/>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ysClr val="windowText" lastClr="000000"/>
                  </a:solidFill>
                  <a:latin typeface="Meiryo UI" panose="020B0604030504040204" pitchFamily="50" charset="-128"/>
                  <a:ea typeface="Meiryo UI" panose="020B0604030504040204" pitchFamily="50" charset="-128"/>
                </a:rPr>
                <a:t>買い手</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cxnSp>
          <p:nvCxnSpPr>
            <p:cNvPr id="11" name="直線矢印コネクタ 10">
              <a:extLst>
                <a:ext uri="{FF2B5EF4-FFF2-40B4-BE49-F238E27FC236}">
                  <a16:creationId xmlns:a16="http://schemas.microsoft.com/office/drawing/2014/main" id="{5C194FE6-3E38-447B-896C-E6677C871249}"/>
                </a:ext>
              </a:extLst>
            </p:cNvPr>
            <p:cNvCxnSpPr>
              <a:cxnSpLocks/>
            </p:cNvCxnSpPr>
            <p:nvPr/>
          </p:nvCxnSpPr>
          <p:spPr>
            <a:xfrm>
              <a:off x="2298357" y="2360139"/>
              <a:ext cx="119860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D2B60F75-C2CC-491A-B3EB-C47F4ABDC45A}"/>
                </a:ext>
              </a:extLst>
            </p:cNvPr>
            <p:cNvCxnSpPr>
              <a:cxnSpLocks/>
              <a:stCxn id="6" idx="2"/>
              <a:endCxn id="7" idx="0"/>
            </p:cNvCxnSpPr>
            <p:nvPr/>
          </p:nvCxnSpPr>
          <p:spPr>
            <a:xfrm>
              <a:off x="4209535" y="1585783"/>
              <a:ext cx="0" cy="556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C2D0CA22-116E-4ADF-AA90-C54AD87A369E}"/>
                </a:ext>
              </a:extLst>
            </p:cNvPr>
            <p:cNvCxnSpPr>
              <a:cxnSpLocks/>
              <a:stCxn id="8" idx="0"/>
              <a:endCxn id="7" idx="2"/>
            </p:cNvCxnSpPr>
            <p:nvPr/>
          </p:nvCxnSpPr>
          <p:spPr>
            <a:xfrm flipV="1">
              <a:off x="4209535" y="2578443"/>
              <a:ext cx="0" cy="556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695EA77F-A79E-4A15-95A2-E92A2C05A1B9}"/>
                </a:ext>
              </a:extLst>
            </p:cNvPr>
            <p:cNvCxnSpPr>
              <a:cxnSpLocks/>
              <a:stCxn id="9" idx="1"/>
              <a:endCxn id="7" idx="3"/>
            </p:cNvCxnSpPr>
            <p:nvPr/>
          </p:nvCxnSpPr>
          <p:spPr>
            <a:xfrm flipH="1">
              <a:off x="4922108" y="2360140"/>
              <a:ext cx="1198605"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15169565-E939-4DEF-A1F8-1277B19692A2}"/>
                </a:ext>
              </a:extLst>
            </p:cNvPr>
            <p:cNvSpPr/>
            <p:nvPr/>
          </p:nvSpPr>
          <p:spPr>
            <a:xfrm>
              <a:off x="5117187" y="2015833"/>
              <a:ext cx="804072" cy="43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ysClr val="windowText" lastClr="000000"/>
                  </a:solidFill>
                  <a:latin typeface="Meiryo UI" panose="020B0604030504040204" pitchFamily="50" charset="-128"/>
                  <a:ea typeface="Meiryo UI" panose="020B0604030504040204" pitchFamily="50" charset="-128"/>
                </a:rPr>
                <a:t>交渉力</a:t>
              </a:r>
            </a:p>
          </p:txBody>
        </p:sp>
        <p:sp>
          <p:nvSpPr>
            <p:cNvPr id="23" name="正方形/長方形 22">
              <a:extLst>
                <a:ext uri="{FF2B5EF4-FFF2-40B4-BE49-F238E27FC236}">
                  <a16:creationId xmlns:a16="http://schemas.microsoft.com/office/drawing/2014/main" id="{9ED4D5E1-064F-441F-82AC-C682B8B8906A}"/>
                </a:ext>
              </a:extLst>
            </p:cNvPr>
            <p:cNvSpPr/>
            <p:nvPr/>
          </p:nvSpPr>
          <p:spPr>
            <a:xfrm>
              <a:off x="2495623" y="2030290"/>
              <a:ext cx="804072" cy="43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ysClr val="windowText" lastClr="000000"/>
                  </a:solidFill>
                  <a:latin typeface="Meiryo UI" panose="020B0604030504040204" pitchFamily="50" charset="-128"/>
                  <a:ea typeface="Meiryo UI" panose="020B0604030504040204" pitchFamily="50" charset="-128"/>
                </a:rPr>
                <a:t>交渉力</a:t>
              </a:r>
            </a:p>
          </p:txBody>
        </p:sp>
        <p:sp>
          <p:nvSpPr>
            <p:cNvPr id="24" name="正方形/長方形 23">
              <a:extLst>
                <a:ext uri="{FF2B5EF4-FFF2-40B4-BE49-F238E27FC236}">
                  <a16:creationId xmlns:a16="http://schemas.microsoft.com/office/drawing/2014/main" id="{9DBE699D-C851-4F78-8254-97F75CB5AABA}"/>
                </a:ext>
              </a:extLst>
            </p:cNvPr>
            <p:cNvSpPr/>
            <p:nvPr/>
          </p:nvSpPr>
          <p:spPr>
            <a:xfrm>
              <a:off x="4113661" y="1645507"/>
              <a:ext cx="804072" cy="43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ysClr val="windowText" lastClr="000000"/>
                  </a:solidFill>
                  <a:latin typeface="Meiryo UI" panose="020B0604030504040204" pitchFamily="50" charset="-128"/>
                  <a:ea typeface="Meiryo UI" panose="020B0604030504040204" pitchFamily="50" charset="-128"/>
                </a:rPr>
                <a:t>脅威</a:t>
              </a:r>
              <a:endParaRPr kumimoji="1" lang="ja-JP" altLang="en-US" sz="1100" dirty="0">
                <a:solidFill>
                  <a:sysClr val="windowText" lastClr="000000"/>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1861CCAF-A413-441E-B884-8182ACF0FDF2}"/>
                </a:ext>
              </a:extLst>
            </p:cNvPr>
            <p:cNvSpPr/>
            <p:nvPr/>
          </p:nvSpPr>
          <p:spPr>
            <a:xfrm>
              <a:off x="4113661" y="2638166"/>
              <a:ext cx="804072" cy="43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ysClr val="windowText" lastClr="000000"/>
                  </a:solidFill>
                  <a:latin typeface="Meiryo UI" panose="020B0604030504040204" pitchFamily="50" charset="-128"/>
                  <a:ea typeface="Meiryo UI" panose="020B0604030504040204" pitchFamily="50" charset="-128"/>
                </a:rPr>
                <a:t>脅威</a:t>
              </a:r>
              <a:endParaRPr kumimoji="1" lang="ja-JP" altLang="en-US" sz="1100" dirty="0">
                <a:solidFill>
                  <a:sysClr val="windowText" lastClr="000000"/>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102860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b="1" dirty="0">
                <a:latin typeface="Meiryo UI" panose="020B0604030504040204" pitchFamily="50" charset="-128"/>
                <a:ea typeface="Meiryo UI" panose="020B0604030504040204" pitchFamily="50" charset="-128"/>
              </a:rPr>
              <a:t>競争戦略</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中小企業は、独自性を打ち出すことで優位性を築いて差別化を図る。</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自社の強みを活かせる</a:t>
            </a:r>
            <a:r>
              <a:rPr lang="ja-JP" altLang="en-US" sz="2400" b="1" dirty="0">
                <a:latin typeface="Meiryo UI" panose="020B0604030504040204" pitchFamily="50" charset="-128"/>
                <a:ea typeface="Meiryo UI" panose="020B0604030504040204" pitchFamily="50" charset="-128"/>
              </a:rPr>
              <a:t>特定のセグメントに集中</a:t>
            </a:r>
            <a:r>
              <a:rPr lang="ja-JP" altLang="en-US" sz="2400" dirty="0">
                <a:latin typeface="Meiryo UI" panose="020B0604030504040204" pitchFamily="50" charset="-128"/>
                <a:ea typeface="Meiryo UI" panose="020B0604030504040204" pitchFamily="50" charset="-128"/>
              </a:rPr>
              <a:t>することで、少ない資本でもシェアを確保する。</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⇒中小企業では差別化集中戦略を採るのがほとんどである。</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業界内競争だけでなく、供給業者・買い手の交渉力面からの考察を盛り込む</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集中戦略、コスト集中戦略、差別化集中戦略、マーケットシェア、インストアシェア、商圏分析</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grpSp>
        <p:nvGrpSpPr>
          <p:cNvPr id="26" name="グループ化 25">
            <a:extLst>
              <a:ext uri="{FF2B5EF4-FFF2-40B4-BE49-F238E27FC236}">
                <a16:creationId xmlns:a16="http://schemas.microsoft.com/office/drawing/2014/main" id="{F70210C6-1B63-40BC-AE2C-BCAE92C40C59}"/>
              </a:ext>
            </a:extLst>
          </p:cNvPr>
          <p:cNvGrpSpPr/>
          <p:nvPr/>
        </p:nvGrpSpPr>
        <p:grpSpPr>
          <a:xfrm>
            <a:off x="6512768" y="2453952"/>
            <a:ext cx="5502454" cy="1771555"/>
            <a:chOff x="873211" y="1149178"/>
            <a:chExt cx="6672648" cy="2421925"/>
          </a:xfrm>
        </p:grpSpPr>
        <p:sp>
          <p:nvSpPr>
            <p:cNvPr id="5" name="正方形/長方形 4">
              <a:extLst>
                <a:ext uri="{FF2B5EF4-FFF2-40B4-BE49-F238E27FC236}">
                  <a16:creationId xmlns:a16="http://schemas.microsoft.com/office/drawing/2014/main" id="{1F652E03-EB80-4132-B7D7-DA7465A9AD26}"/>
                </a:ext>
              </a:extLst>
            </p:cNvPr>
            <p:cNvSpPr/>
            <p:nvPr/>
          </p:nvSpPr>
          <p:spPr>
            <a:xfrm>
              <a:off x="873211" y="2141838"/>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latin typeface="Meiryo UI" panose="020B0604030504040204" pitchFamily="50" charset="-128"/>
                  <a:ea typeface="Meiryo UI" panose="020B0604030504040204" pitchFamily="50" charset="-128"/>
                </a:rPr>
                <a:t>供給業者</a:t>
              </a:r>
            </a:p>
          </p:txBody>
        </p:sp>
        <p:sp>
          <p:nvSpPr>
            <p:cNvPr id="6" name="正方形/長方形 5">
              <a:extLst>
                <a:ext uri="{FF2B5EF4-FFF2-40B4-BE49-F238E27FC236}">
                  <a16:creationId xmlns:a16="http://schemas.microsoft.com/office/drawing/2014/main" id="{D0E12278-A11B-41ED-828C-FDE2E0629B0C}"/>
                </a:ext>
              </a:extLst>
            </p:cNvPr>
            <p:cNvSpPr/>
            <p:nvPr/>
          </p:nvSpPr>
          <p:spPr>
            <a:xfrm>
              <a:off x="3496962" y="1149178"/>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400" dirty="0">
                  <a:solidFill>
                    <a:sysClr val="windowText" lastClr="000000"/>
                  </a:solidFill>
                  <a:latin typeface="Meiryo UI" panose="020B0604030504040204" pitchFamily="50" charset="-128"/>
                  <a:ea typeface="Meiryo UI" panose="020B0604030504040204" pitchFamily="50" charset="-128"/>
                </a:rPr>
                <a:t>新規参入業者</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263B953-F7DE-4612-8D60-09847917F532}"/>
                </a:ext>
              </a:extLst>
            </p:cNvPr>
            <p:cNvSpPr/>
            <p:nvPr/>
          </p:nvSpPr>
          <p:spPr>
            <a:xfrm>
              <a:off x="3496962" y="2141838"/>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ysClr val="windowText" lastClr="000000"/>
                  </a:solidFill>
                  <a:latin typeface="Meiryo UI" panose="020B0604030504040204" pitchFamily="50" charset="-128"/>
                  <a:ea typeface="Meiryo UI" panose="020B0604030504040204" pitchFamily="50" charset="-128"/>
                </a:rPr>
                <a:t>業界内競争</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AC0ECA82-3DD2-4F72-9DA0-E63E4C877B05}"/>
                </a:ext>
              </a:extLst>
            </p:cNvPr>
            <p:cNvSpPr/>
            <p:nvPr/>
          </p:nvSpPr>
          <p:spPr>
            <a:xfrm>
              <a:off x="3496962" y="3134498"/>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ysClr val="windowText" lastClr="000000"/>
                  </a:solidFill>
                  <a:latin typeface="Meiryo UI" panose="020B0604030504040204" pitchFamily="50" charset="-128"/>
                  <a:ea typeface="Meiryo UI" panose="020B0604030504040204" pitchFamily="50" charset="-128"/>
                </a:rPr>
                <a:t>代替品</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6264B19-EE73-4C44-BA03-73DE1170C9CE}"/>
                </a:ext>
              </a:extLst>
            </p:cNvPr>
            <p:cNvSpPr/>
            <p:nvPr/>
          </p:nvSpPr>
          <p:spPr>
            <a:xfrm>
              <a:off x="6120713" y="2141837"/>
              <a:ext cx="1425146" cy="4366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ysClr val="windowText" lastClr="000000"/>
                  </a:solidFill>
                  <a:latin typeface="Meiryo UI" panose="020B0604030504040204" pitchFamily="50" charset="-128"/>
                  <a:ea typeface="Meiryo UI" panose="020B0604030504040204" pitchFamily="50" charset="-128"/>
                </a:rPr>
                <a:t>買い手</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cxnSp>
          <p:nvCxnSpPr>
            <p:cNvPr id="11" name="直線矢印コネクタ 10">
              <a:extLst>
                <a:ext uri="{FF2B5EF4-FFF2-40B4-BE49-F238E27FC236}">
                  <a16:creationId xmlns:a16="http://schemas.microsoft.com/office/drawing/2014/main" id="{5C194FE6-3E38-447B-896C-E6677C871249}"/>
                </a:ext>
              </a:extLst>
            </p:cNvPr>
            <p:cNvCxnSpPr>
              <a:cxnSpLocks/>
            </p:cNvCxnSpPr>
            <p:nvPr/>
          </p:nvCxnSpPr>
          <p:spPr>
            <a:xfrm>
              <a:off x="2298357" y="2360139"/>
              <a:ext cx="119860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D2B60F75-C2CC-491A-B3EB-C47F4ABDC45A}"/>
                </a:ext>
              </a:extLst>
            </p:cNvPr>
            <p:cNvCxnSpPr>
              <a:cxnSpLocks/>
              <a:stCxn id="6" idx="2"/>
              <a:endCxn id="7" idx="0"/>
            </p:cNvCxnSpPr>
            <p:nvPr/>
          </p:nvCxnSpPr>
          <p:spPr>
            <a:xfrm>
              <a:off x="4209535" y="1585783"/>
              <a:ext cx="0" cy="556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C2D0CA22-116E-4ADF-AA90-C54AD87A369E}"/>
                </a:ext>
              </a:extLst>
            </p:cNvPr>
            <p:cNvCxnSpPr>
              <a:cxnSpLocks/>
              <a:stCxn id="8" idx="0"/>
              <a:endCxn id="7" idx="2"/>
            </p:cNvCxnSpPr>
            <p:nvPr/>
          </p:nvCxnSpPr>
          <p:spPr>
            <a:xfrm flipV="1">
              <a:off x="4209535" y="2578443"/>
              <a:ext cx="0" cy="556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695EA77F-A79E-4A15-95A2-E92A2C05A1B9}"/>
                </a:ext>
              </a:extLst>
            </p:cNvPr>
            <p:cNvCxnSpPr>
              <a:cxnSpLocks/>
              <a:stCxn id="9" idx="1"/>
              <a:endCxn id="7" idx="3"/>
            </p:cNvCxnSpPr>
            <p:nvPr/>
          </p:nvCxnSpPr>
          <p:spPr>
            <a:xfrm flipH="1">
              <a:off x="4922108" y="2360140"/>
              <a:ext cx="1198605"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15169565-E939-4DEF-A1F8-1277B19692A2}"/>
                </a:ext>
              </a:extLst>
            </p:cNvPr>
            <p:cNvSpPr/>
            <p:nvPr/>
          </p:nvSpPr>
          <p:spPr>
            <a:xfrm>
              <a:off x="5117187" y="2015833"/>
              <a:ext cx="804072" cy="43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ysClr val="windowText" lastClr="000000"/>
                  </a:solidFill>
                  <a:latin typeface="Meiryo UI" panose="020B0604030504040204" pitchFamily="50" charset="-128"/>
                  <a:ea typeface="Meiryo UI" panose="020B0604030504040204" pitchFamily="50" charset="-128"/>
                </a:rPr>
                <a:t>交渉力</a:t>
              </a:r>
            </a:p>
          </p:txBody>
        </p:sp>
        <p:sp>
          <p:nvSpPr>
            <p:cNvPr id="23" name="正方形/長方形 22">
              <a:extLst>
                <a:ext uri="{FF2B5EF4-FFF2-40B4-BE49-F238E27FC236}">
                  <a16:creationId xmlns:a16="http://schemas.microsoft.com/office/drawing/2014/main" id="{9ED4D5E1-064F-441F-82AC-C682B8B8906A}"/>
                </a:ext>
              </a:extLst>
            </p:cNvPr>
            <p:cNvSpPr/>
            <p:nvPr/>
          </p:nvSpPr>
          <p:spPr>
            <a:xfrm>
              <a:off x="2495623" y="2030290"/>
              <a:ext cx="804072" cy="43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ysClr val="windowText" lastClr="000000"/>
                  </a:solidFill>
                  <a:latin typeface="Meiryo UI" panose="020B0604030504040204" pitchFamily="50" charset="-128"/>
                  <a:ea typeface="Meiryo UI" panose="020B0604030504040204" pitchFamily="50" charset="-128"/>
                </a:rPr>
                <a:t>交渉力</a:t>
              </a:r>
            </a:p>
          </p:txBody>
        </p:sp>
        <p:sp>
          <p:nvSpPr>
            <p:cNvPr id="24" name="正方形/長方形 23">
              <a:extLst>
                <a:ext uri="{FF2B5EF4-FFF2-40B4-BE49-F238E27FC236}">
                  <a16:creationId xmlns:a16="http://schemas.microsoft.com/office/drawing/2014/main" id="{9DBE699D-C851-4F78-8254-97F75CB5AABA}"/>
                </a:ext>
              </a:extLst>
            </p:cNvPr>
            <p:cNvSpPr/>
            <p:nvPr/>
          </p:nvSpPr>
          <p:spPr>
            <a:xfrm>
              <a:off x="4113661" y="1645507"/>
              <a:ext cx="804072" cy="43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ysClr val="windowText" lastClr="000000"/>
                  </a:solidFill>
                  <a:latin typeface="Meiryo UI" panose="020B0604030504040204" pitchFamily="50" charset="-128"/>
                  <a:ea typeface="Meiryo UI" panose="020B0604030504040204" pitchFamily="50" charset="-128"/>
                </a:rPr>
                <a:t>脅威</a:t>
              </a:r>
              <a:endParaRPr kumimoji="1" lang="ja-JP" altLang="en-US" sz="1100" dirty="0">
                <a:solidFill>
                  <a:sysClr val="windowText" lastClr="000000"/>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1861CCAF-A413-441E-B884-8182ACF0FDF2}"/>
                </a:ext>
              </a:extLst>
            </p:cNvPr>
            <p:cNvSpPr/>
            <p:nvPr/>
          </p:nvSpPr>
          <p:spPr>
            <a:xfrm>
              <a:off x="4113661" y="2638166"/>
              <a:ext cx="804072" cy="436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ysClr val="windowText" lastClr="000000"/>
                  </a:solidFill>
                  <a:latin typeface="Meiryo UI" panose="020B0604030504040204" pitchFamily="50" charset="-128"/>
                  <a:ea typeface="Meiryo UI" panose="020B0604030504040204" pitchFamily="50" charset="-128"/>
                </a:rPr>
                <a:t>脅威</a:t>
              </a:r>
              <a:endParaRPr kumimoji="1" lang="ja-JP" altLang="en-US" sz="1100" dirty="0">
                <a:solidFill>
                  <a:sysClr val="windowText" lastClr="000000"/>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186794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b="1" dirty="0">
                <a:latin typeface="Meiryo UI" panose="020B0604030504040204" pitchFamily="50" charset="-128"/>
                <a:ea typeface="Meiryo UI" panose="020B0604030504040204" pitchFamily="50" charset="-128"/>
              </a:rPr>
              <a:t>市場細分化（標的市場の選定）</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(1)</a:t>
            </a:r>
            <a:r>
              <a:rPr kumimoji="1" lang="ja-JP" altLang="en-US" sz="2400" dirty="0">
                <a:latin typeface="Meiryo UI" panose="020B0604030504040204" pitchFamily="50" charset="-128"/>
                <a:ea typeface="Meiryo UI" panose="020B0604030504040204" pitchFamily="50" charset="-128"/>
              </a:rPr>
              <a:t>ターゲットマーケティング</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市場を公正する様々なセグメントを区別し、各標的市場のニーズにあった製品と</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マーケティングミックスを開発すること。</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(2)</a:t>
            </a:r>
            <a:r>
              <a:rPr lang="ja-JP" altLang="en-US" sz="2400" dirty="0">
                <a:latin typeface="Meiryo UI" panose="020B0604030504040204" pitchFamily="50" charset="-128"/>
                <a:ea typeface="Meiryo UI" panose="020B0604030504040204" pitchFamily="50" charset="-128"/>
              </a:rPr>
              <a:t>コトラーによる標的市場の考え方・エイベルの製品ー市場細分化戦略</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市場の中で効率的に活動できる最も魅力的な部分を探し出す。そして、標的市場を選定し、</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セグメントの選択することで、マーケティング戦略を策定していく。</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ターゲットマーケティング、競争優位性、マーケティング・ミックス</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03414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b="1" dirty="0">
                <a:latin typeface="Meiryo UI" panose="020B0604030504040204" pitchFamily="50" charset="-128"/>
                <a:ea typeface="Meiryo UI" panose="020B0604030504040204" pitchFamily="50" charset="-128"/>
              </a:rPr>
              <a:t>市場細分化（標的市場の選定）知識補足</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568008"/>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コトラーによる標的市場の考え方</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■エイベルの製品ー市場細分化戦略</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B8ACF525-8FA5-4F4E-A999-C4A266197641}"/>
              </a:ext>
            </a:extLst>
          </p:cNvPr>
          <p:cNvGraphicFramePr>
            <a:graphicFrameLocks noGrp="1"/>
          </p:cNvGraphicFramePr>
          <p:nvPr>
            <p:extLst>
              <p:ext uri="{D42A27DB-BD31-4B8C-83A1-F6EECF244321}">
                <p14:modId xmlns:p14="http://schemas.microsoft.com/office/powerpoint/2010/main" val="2171758503"/>
              </p:ext>
            </p:extLst>
          </p:nvPr>
        </p:nvGraphicFramePr>
        <p:xfrm>
          <a:off x="582870" y="1199805"/>
          <a:ext cx="10004489" cy="1107440"/>
        </p:xfrm>
        <a:graphic>
          <a:graphicData uri="http://schemas.openxmlformats.org/drawingml/2006/table">
            <a:tbl>
              <a:tblPr>
                <a:tableStyleId>{5C22544A-7EE6-4342-B048-85BDC9FD1C3A}</a:tableStyleId>
              </a:tblPr>
              <a:tblGrid>
                <a:gridCol w="2762568">
                  <a:extLst>
                    <a:ext uri="{9D8B030D-6E8A-4147-A177-3AD203B41FA5}">
                      <a16:colId xmlns:a16="http://schemas.microsoft.com/office/drawing/2014/main" val="1397765795"/>
                    </a:ext>
                  </a:extLst>
                </a:gridCol>
                <a:gridCol w="7241921">
                  <a:extLst>
                    <a:ext uri="{9D8B030D-6E8A-4147-A177-3AD203B41FA5}">
                      <a16:colId xmlns:a16="http://schemas.microsoft.com/office/drawing/2014/main" val="2436134999"/>
                    </a:ext>
                  </a:extLst>
                </a:gridCol>
              </a:tblGrid>
              <a:tr h="362718">
                <a:tc>
                  <a:txBody>
                    <a:bodyPr/>
                    <a:lstStyle/>
                    <a:p>
                      <a:r>
                        <a:rPr kumimoji="1" lang="ja-JP" altLang="en-US" b="0" dirty="0">
                          <a:solidFill>
                            <a:sysClr val="windowText" lastClr="000000"/>
                          </a:solidFill>
                          <a:latin typeface="Meiryo UI" panose="020B0604030504040204" pitchFamily="50" charset="-128"/>
                          <a:ea typeface="Meiryo UI" panose="020B0604030504040204" pitchFamily="50" charset="-128"/>
                        </a:rPr>
                        <a:t>無差別型マーケティング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a:solidFill>
                            <a:sysClr val="windowText" lastClr="000000"/>
                          </a:solidFill>
                          <a:latin typeface="Meiryo UI" panose="020B0604030504040204" pitchFamily="50" charset="-128"/>
                          <a:ea typeface="Meiryo UI" panose="020B0604030504040204" pitchFamily="50" charset="-128"/>
                        </a:rPr>
                        <a:t>単一の製品をすべての市場に投入する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244832"/>
                  </a:ext>
                </a:extLst>
              </a:tr>
              <a:tr h="370840">
                <a:tc>
                  <a:txBody>
                    <a:bodyPr/>
                    <a:lstStyle/>
                    <a:p>
                      <a:r>
                        <a:rPr kumimoji="1" lang="ja-JP" altLang="en-US" b="0" dirty="0">
                          <a:solidFill>
                            <a:sysClr val="windowText" lastClr="000000"/>
                          </a:solidFill>
                          <a:latin typeface="Meiryo UI" panose="020B0604030504040204" pitchFamily="50" charset="-128"/>
                          <a:ea typeface="Meiryo UI" panose="020B0604030504040204" pitchFamily="50" charset="-128"/>
                        </a:rPr>
                        <a:t>差別型マーケティング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a:solidFill>
                            <a:sysClr val="windowText" lastClr="000000"/>
                          </a:solidFill>
                          <a:latin typeface="Meiryo UI" panose="020B0604030504040204" pitchFamily="50" charset="-128"/>
                          <a:ea typeface="Meiryo UI" panose="020B0604030504040204" pitchFamily="50" charset="-128"/>
                        </a:rPr>
                        <a:t>市場ごとのニーズに適合した製品を各市場に投入する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4780950"/>
                  </a:ext>
                </a:extLst>
              </a:tr>
              <a:tr h="370840">
                <a:tc>
                  <a:txBody>
                    <a:bodyPr/>
                    <a:lstStyle/>
                    <a:p>
                      <a:r>
                        <a:rPr kumimoji="1" lang="ja-JP" altLang="en-US" b="0" dirty="0">
                          <a:solidFill>
                            <a:sysClr val="windowText" lastClr="000000"/>
                          </a:solidFill>
                          <a:latin typeface="Meiryo UI" panose="020B0604030504040204" pitchFamily="50" charset="-128"/>
                          <a:ea typeface="Meiryo UI" panose="020B0604030504040204" pitchFamily="50" charset="-128"/>
                        </a:rPr>
                        <a:t>集中型マーケティング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a:solidFill>
                            <a:sysClr val="windowText" lastClr="000000"/>
                          </a:solidFill>
                          <a:latin typeface="Meiryo UI" panose="020B0604030504040204" pitchFamily="50" charset="-128"/>
                          <a:ea typeface="Meiryo UI" panose="020B0604030504040204" pitchFamily="50" charset="-128"/>
                        </a:rPr>
                        <a:t>特定の市場を限定して、そこに最適な製品・サービスを投入する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7208337"/>
                  </a:ext>
                </a:extLst>
              </a:tr>
            </a:tbl>
          </a:graphicData>
        </a:graphic>
      </p:graphicFrame>
      <p:grpSp>
        <p:nvGrpSpPr>
          <p:cNvPr id="20" name="グループ化 19">
            <a:extLst>
              <a:ext uri="{FF2B5EF4-FFF2-40B4-BE49-F238E27FC236}">
                <a16:creationId xmlns:a16="http://schemas.microsoft.com/office/drawing/2014/main" id="{B53A0805-49EC-433D-A5CE-EA05FA9D23EA}"/>
              </a:ext>
            </a:extLst>
          </p:cNvPr>
          <p:cNvGrpSpPr/>
          <p:nvPr/>
        </p:nvGrpSpPr>
        <p:grpSpPr>
          <a:xfrm>
            <a:off x="251340" y="3787068"/>
            <a:ext cx="3844794" cy="2832589"/>
            <a:chOff x="1212393" y="3792316"/>
            <a:chExt cx="3844794" cy="2832589"/>
          </a:xfrm>
        </p:grpSpPr>
        <p:cxnSp>
          <p:nvCxnSpPr>
            <p:cNvPr id="7" name="直線矢印コネクタ 6">
              <a:extLst>
                <a:ext uri="{FF2B5EF4-FFF2-40B4-BE49-F238E27FC236}">
                  <a16:creationId xmlns:a16="http://schemas.microsoft.com/office/drawing/2014/main" id="{44E97BA4-E5E0-4FF7-A26C-09502A0CFFDC}"/>
                </a:ext>
              </a:extLst>
            </p:cNvPr>
            <p:cNvCxnSpPr>
              <a:cxnSpLocks/>
            </p:cNvCxnSpPr>
            <p:nvPr/>
          </p:nvCxnSpPr>
          <p:spPr>
            <a:xfrm>
              <a:off x="1772812" y="6308655"/>
              <a:ext cx="328437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44E66117-5452-48F6-82F8-E9D77CC8EFF0}"/>
                </a:ext>
              </a:extLst>
            </p:cNvPr>
            <p:cNvCxnSpPr>
              <a:cxnSpLocks/>
            </p:cNvCxnSpPr>
            <p:nvPr/>
          </p:nvCxnSpPr>
          <p:spPr>
            <a:xfrm flipV="1">
              <a:off x="1772812" y="3792316"/>
              <a:ext cx="0" cy="25163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四角形: 角を丸くする 11">
              <a:extLst>
                <a:ext uri="{FF2B5EF4-FFF2-40B4-BE49-F238E27FC236}">
                  <a16:creationId xmlns:a16="http://schemas.microsoft.com/office/drawing/2014/main" id="{E33CCADE-76C7-4DE0-8330-91B159B81374}"/>
                </a:ext>
              </a:extLst>
            </p:cNvPr>
            <p:cNvSpPr/>
            <p:nvPr/>
          </p:nvSpPr>
          <p:spPr>
            <a:xfrm>
              <a:off x="1875453" y="3792316"/>
              <a:ext cx="3181731" cy="2451021"/>
            </a:xfrm>
            <a:prstGeom prst="roundRect">
              <a:avLst>
                <a:gd name="adj" fmla="val 3724"/>
              </a:avLst>
            </a:prstGeom>
            <a:solidFill>
              <a:schemeClr val="accent6">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accent6"/>
                  </a:solidFill>
                  <a:latin typeface="Meiryo UI" panose="020B0604030504040204" pitchFamily="50" charset="-128"/>
                  <a:ea typeface="Meiryo UI" panose="020B0604030504040204" pitchFamily="50" charset="-128"/>
                </a:rPr>
                <a:t>全市場浸透型</a:t>
              </a:r>
              <a:endParaRPr kumimoji="1" lang="ja-JP" altLang="en-US" dirty="0">
                <a:solidFill>
                  <a:schemeClr val="accent6"/>
                </a:solidFill>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4E409E4D-3E9C-4B15-91D2-FE4FB9E6C565}"/>
                </a:ext>
              </a:extLst>
            </p:cNvPr>
            <p:cNvSpPr/>
            <p:nvPr/>
          </p:nvSpPr>
          <p:spPr>
            <a:xfrm>
              <a:off x="1940762" y="4117075"/>
              <a:ext cx="2948475" cy="517451"/>
            </a:xfrm>
            <a:prstGeom prst="roundRect">
              <a:avLst>
                <a:gd name="adj" fmla="val 23559"/>
              </a:avLst>
            </a:prstGeom>
            <a:solidFill>
              <a:schemeClr val="accent5">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accent5"/>
                  </a:solidFill>
                  <a:latin typeface="Meiryo UI" panose="020B0604030504040204" pitchFamily="50" charset="-128"/>
                  <a:ea typeface="Meiryo UI" panose="020B0604030504040204" pitchFamily="50" charset="-128"/>
                </a:rPr>
                <a:t>製品集中型</a:t>
              </a:r>
              <a:endParaRPr kumimoji="1" lang="ja-JP" altLang="en-US" dirty="0">
                <a:solidFill>
                  <a:schemeClr val="accent5"/>
                </a:solidFill>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DFC059E6-A556-483E-BA7A-18BC56C026B1}"/>
                </a:ext>
              </a:extLst>
            </p:cNvPr>
            <p:cNvSpPr/>
            <p:nvPr/>
          </p:nvSpPr>
          <p:spPr>
            <a:xfrm>
              <a:off x="2104047" y="3956059"/>
              <a:ext cx="517855" cy="2178420"/>
            </a:xfrm>
            <a:prstGeom prst="roundRect">
              <a:avLst>
                <a:gd name="adj" fmla="val 23559"/>
              </a:avLst>
            </a:prstGeom>
            <a:solidFill>
              <a:schemeClr val="accent2">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accent2"/>
                  </a:solidFill>
                  <a:latin typeface="Meiryo UI" panose="020B0604030504040204" pitchFamily="50" charset="-128"/>
                  <a:ea typeface="Meiryo UI" panose="020B0604030504040204" pitchFamily="50" charset="-128"/>
                </a:rPr>
                <a:t>市場専門型</a:t>
              </a:r>
            </a:p>
          </p:txBody>
        </p:sp>
        <p:sp>
          <p:nvSpPr>
            <p:cNvPr id="15" name="四角形: 角を丸くする 14">
              <a:extLst>
                <a:ext uri="{FF2B5EF4-FFF2-40B4-BE49-F238E27FC236}">
                  <a16:creationId xmlns:a16="http://schemas.microsoft.com/office/drawing/2014/main" id="{6A3E636F-3944-4681-82CC-F65673FCFF36}"/>
                </a:ext>
              </a:extLst>
            </p:cNvPr>
            <p:cNvSpPr/>
            <p:nvPr/>
          </p:nvSpPr>
          <p:spPr>
            <a:xfrm>
              <a:off x="2954686" y="5617028"/>
              <a:ext cx="668698" cy="517451"/>
            </a:xfrm>
            <a:prstGeom prst="roundRect">
              <a:avLst>
                <a:gd name="adj" fmla="val 23559"/>
              </a:avLst>
            </a:prstGeom>
            <a:solidFill>
              <a:schemeClr val="accent4">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accent4">
                      <a:lumMod val="75000"/>
                    </a:schemeClr>
                  </a:solidFill>
                  <a:latin typeface="Meiryo UI" panose="020B0604030504040204" pitchFamily="50" charset="-128"/>
                  <a:ea typeface="Meiryo UI" panose="020B0604030504040204" pitchFamily="50" charset="-128"/>
                </a:rPr>
                <a:t>選択的専門型</a:t>
              </a:r>
            </a:p>
          </p:txBody>
        </p:sp>
        <p:sp>
          <p:nvSpPr>
            <p:cNvPr id="16" name="四角形: 角を丸くする 15">
              <a:extLst>
                <a:ext uri="{FF2B5EF4-FFF2-40B4-BE49-F238E27FC236}">
                  <a16:creationId xmlns:a16="http://schemas.microsoft.com/office/drawing/2014/main" id="{0531FF41-3B96-423D-A5CF-7EE5EFF63752}"/>
                </a:ext>
              </a:extLst>
            </p:cNvPr>
            <p:cNvSpPr/>
            <p:nvPr/>
          </p:nvSpPr>
          <p:spPr>
            <a:xfrm>
              <a:off x="4220529" y="5617028"/>
              <a:ext cx="668698" cy="517451"/>
            </a:xfrm>
            <a:prstGeom prst="roundRect">
              <a:avLst>
                <a:gd name="adj" fmla="val 23559"/>
              </a:avLst>
            </a:prstGeom>
            <a:solidFill>
              <a:schemeClr val="accent4">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accent4">
                      <a:lumMod val="75000"/>
                    </a:schemeClr>
                  </a:solidFill>
                  <a:latin typeface="Meiryo UI" panose="020B0604030504040204" pitchFamily="50" charset="-128"/>
                  <a:ea typeface="Meiryo UI" panose="020B0604030504040204" pitchFamily="50" charset="-128"/>
                </a:rPr>
                <a:t>選択的専門型</a:t>
              </a:r>
            </a:p>
          </p:txBody>
        </p:sp>
        <p:sp>
          <p:nvSpPr>
            <p:cNvPr id="17" name="四角形: 角を丸くする 16">
              <a:extLst>
                <a:ext uri="{FF2B5EF4-FFF2-40B4-BE49-F238E27FC236}">
                  <a16:creationId xmlns:a16="http://schemas.microsoft.com/office/drawing/2014/main" id="{B65E0C7F-97B8-46A0-B60E-D27430E33642}"/>
                </a:ext>
              </a:extLst>
            </p:cNvPr>
            <p:cNvSpPr/>
            <p:nvPr/>
          </p:nvSpPr>
          <p:spPr>
            <a:xfrm>
              <a:off x="3584495" y="5278804"/>
              <a:ext cx="668698" cy="276018"/>
            </a:xfrm>
            <a:prstGeom prst="roundRect">
              <a:avLst>
                <a:gd name="adj" fmla="val 23559"/>
              </a:avLst>
            </a:prstGeom>
            <a:solidFill>
              <a:schemeClr val="accent3">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50" dirty="0">
                  <a:solidFill>
                    <a:schemeClr val="accent3">
                      <a:lumMod val="50000"/>
                    </a:schemeClr>
                  </a:solidFill>
                  <a:latin typeface="Meiryo UI" panose="020B0604030504040204" pitchFamily="50" charset="-128"/>
                  <a:ea typeface="Meiryo UI" panose="020B0604030504040204" pitchFamily="50" charset="-128"/>
                </a:rPr>
                <a:t>単一セグメント集中型</a:t>
              </a:r>
            </a:p>
          </p:txBody>
        </p:sp>
        <p:sp>
          <p:nvSpPr>
            <p:cNvPr id="18" name="正方形/長方形 17">
              <a:extLst>
                <a:ext uri="{FF2B5EF4-FFF2-40B4-BE49-F238E27FC236}">
                  <a16:creationId xmlns:a16="http://schemas.microsoft.com/office/drawing/2014/main" id="{1B653CF1-3885-4BB2-A6C7-7CA5A2A4EC62}"/>
                </a:ext>
              </a:extLst>
            </p:cNvPr>
            <p:cNvSpPr/>
            <p:nvPr/>
          </p:nvSpPr>
          <p:spPr>
            <a:xfrm>
              <a:off x="2960324" y="6305543"/>
              <a:ext cx="663060" cy="319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ysClr val="windowText" lastClr="000000"/>
                  </a:solidFill>
                  <a:latin typeface="Meiryo UI" panose="020B0604030504040204" pitchFamily="50" charset="-128"/>
                  <a:ea typeface="Meiryo UI" panose="020B0604030504040204" pitchFamily="50" charset="-128"/>
                </a:rPr>
                <a:t>市場軸</a:t>
              </a:r>
            </a:p>
          </p:txBody>
        </p:sp>
        <p:sp>
          <p:nvSpPr>
            <p:cNvPr id="19" name="正方形/長方形 18">
              <a:extLst>
                <a:ext uri="{FF2B5EF4-FFF2-40B4-BE49-F238E27FC236}">
                  <a16:creationId xmlns:a16="http://schemas.microsoft.com/office/drawing/2014/main" id="{FC43CE61-BCD7-4CF6-B423-DDC503C8AF1F}"/>
                </a:ext>
              </a:extLst>
            </p:cNvPr>
            <p:cNvSpPr/>
            <p:nvPr/>
          </p:nvSpPr>
          <p:spPr>
            <a:xfrm>
              <a:off x="1212393" y="4790405"/>
              <a:ext cx="663060" cy="648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a:solidFill>
                    <a:sysClr val="windowText" lastClr="000000"/>
                  </a:solidFill>
                  <a:latin typeface="Meiryo UI" panose="020B0604030504040204" pitchFamily="50" charset="-128"/>
                  <a:ea typeface="Meiryo UI" panose="020B0604030504040204" pitchFamily="50" charset="-128"/>
                </a:rPr>
                <a:t>製品</a:t>
              </a:r>
              <a:r>
                <a:rPr kumimoji="1" lang="ja-JP" altLang="en-US" sz="1100" dirty="0">
                  <a:solidFill>
                    <a:sysClr val="windowText" lastClr="000000"/>
                  </a:solidFill>
                  <a:latin typeface="Meiryo UI" panose="020B0604030504040204" pitchFamily="50" charset="-128"/>
                  <a:ea typeface="Meiryo UI" panose="020B0604030504040204" pitchFamily="50" charset="-128"/>
                </a:rPr>
                <a:t>軸</a:t>
              </a:r>
            </a:p>
          </p:txBody>
        </p:sp>
      </p:grpSp>
      <p:grpSp>
        <p:nvGrpSpPr>
          <p:cNvPr id="23" name="グループ化 22">
            <a:extLst>
              <a:ext uri="{FF2B5EF4-FFF2-40B4-BE49-F238E27FC236}">
                <a16:creationId xmlns:a16="http://schemas.microsoft.com/office/drawing/2014/main" id="{F3FA1570-61BB-4ACB-83B5-73B4DA5984DA}"/>
              </a:ext>
            </a:extLst>
          </p:cNvPr>
          <p:cNvGrpSpPr/>
          <p:nvPr/>
        </p:nvGrpSpPr>
        <p:grpSpPr>
          <a:xfrm>
            <a:off x="5064958" y="3586059"/>
            <a:ext cx="6812906" cy="319362"/>
            <a:chOff x="5232914" y="3800661"/>
            <a:chExt cx="6812906" cy="319362"/>
          </a:xfrm>
        </p:grpSpPr>
        <p:sp>
          <p:nvSpPr>
            <p:cNvPr id="21" name="四角形: 角を丸くする 20">
              <a:extLst>
                <a:ext uri="{FF2B5EF4-FFF2-40B4-BE49-F238E27FC236}">
                  <a16:creationId xmlns:a16="http://schemas.microsoft.com/office/drawing/2014/main" id="{DF5BF3EC-DA8C-475E-B40B-BC3E73C49CB4}"/>
                </a:ext>
              </a:extLst>
            </p:cNvPr>
            <p:cNvSpPr/>
            <p:nvPr/>
          </p:nvSpPr>
          <p:spPr>
            <a:xfrm>
              <a:off x="5232914" y="3808857"/>
              <a:ext cx="1578434" cy="302970"/>
            </a:xfrm>
            <a:prstGeom prst="roundRect">
              <a:avLst>
                <a:gd name="adj" fmla="val 23559"/>
              </a:avLst>
            </a:prstGeom>
            <a:solidFill>
              <a:schemeClr val="accent6">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dirty="0">
                  <a:solidFill>
                    <a:schemeClr val="accent6"/>
                  </a:solidFill>
                  <a:latin typeface="Meiryo UI" panose="020B0604030504040204" pitchFamily="50" charset="-128"/>
                  <a:ea typeface="Meiryo UI" panose="020B0604030504040204" pitchFamily="50" charset="-128"/>
                </a:rPr>
                <a:t>全市場浸透型</a:t>
              </a:r>
              <a:endParaRPr kumimoji="1" lang="ja-JP" altLang="en-US" dirty="0">
                <a:solidFill>
                  <a:schemeClr val="accent6"/>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1F8C6DB6-4559-4AFC-9F4E-C65BE21ACA64}"/>
                </a:ext>
              </a:extLst>
            </p:cNvPr>
            <p:cNvSpPr/>
            <p:nvPr/>
          </p:nvSpPr>
          <p:spPr>
            <a:xfrm>
              <a:off x="7050242" y="3800661"/>
              <a:ext cx="4995578" cy="319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ysClr val="windowText" lastClr="000000"/>
                  </a:solidFill>
                  <a:latin typeface="Meiryo UI" panose="020B0604030504040204" pitchFamily="50" charset="-128"/>
                  <a:ea typeface="Meiryo UI" panose="020B0604030504040204" pitchFamily="50" charset="-128"/>
                </a:rPr>
                <a:t>「多く」の製品を「すべて」の市場に投入</a:t>
              </a:r>
            </a:p>
          </p:txBody>
        </p:sp>
      </p:grpSp>
      <p:grpSp>
        <p:nvGrpSpPr>
          <p:cNvPr id="24" name="グループ化 23">
            <a:extLst>
              <a:ext uri="{FF2B5EF4-FFF2-40B4-BE49-F238E27FC236}">
                <a16:creationId xmlns:a16="http://schemas.microsoft.com/office/drawing/2014/main" id="{5334C617-B7A2-4E39-A6F3-88301B2389B0}"/>
              </a:ext>
            </a:extLst>
          </p:cNvPr>
          <p:cNvGrpSpPr/>
          <p:nvPr/>
        </p:nvGrpSpPr>
        <p:grpSpPr>
          <a:xfrm>
            <a:off x="5064958" y="4210968"/>
            <a:ext cx="6812906" cy="319362"/>
            <a:chOff x="5232914" y="3800661"/>
            <a:chExt cx="6812906" cy="319362"/>
          </a:xfrm>
        </p:grpSpPr>
        <p:sp>
          <p:nvSpPr>
            <p:cNvPr id="25" name="四角形: 角を丸くする 24">
              <a:extLst>
                <a:ext uri="{FF2B5EF4-FFF2-40B4-BE49-F238E27FC236}">
                  <a16:creationId xmlns:a16="http://schemas.microsoft.com/office/drawing/2014/main" id="{B8E7C85E-120C-4693-96DD-EF08C3B49F7F}"/>
                </a:ext>
              </a:extLst>
            </p:cNvPr>
            <p:cNvSpPr/>
            <p:nvPr/>
          </p:nvSpPr>
          <p:spPr>
            <a:xfrm>
              <a:off x="5232914" y="3808857"/>
              <a:ext cx="1578434" cy="302970"/>
            </a:xfrm>
            <a:prstGeom prst="roundRect">
              <a:avLst>
                <a:gd name="adj" fmla="val 23559"/>
              </a:avLst>
            </a:prstGeom>
            <a:solidFill>
              <a:schemeClr val="accent5">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accent5"/>
                  </a:solidFill>
                  <a:latin typeface="Meiryo UI" panose="020B0604030504040204" pitchFamily="50" charset="-128"/>
                  <a:ea typeface="Meiryo UI" panose="020B0604030504040204" pitchFamily="50" charset="-128"/>
                </a:rPr>
                <a:t>製品集中型</a:t>
              </a:r>
              <a:endParaRPr kumimoji="1" lang="ja-JP" altLang="en-US" dirty="0">
                <a:solidFill>
                  <a:schemeClr val="accent5"/>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901430E7-01F6-4019-8F6C-04A614CB6BFA}"/>
                </a:ext>
              </a:extLst>
            </p:cNvPr>
            <p:cNvSpPr/>
            <p:nvPr/>
          </p:nvSpPr>
          <p:spPr>
            <a:xfrm>
              <a:off x="7050242" y="3800661"/>
              <a:ext cx="4995578" cy="319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ysClr val="windowText" lastClr="000000"/>
                  </a:solidFill>
                  <a:latin typeface="Meiryo UI" panose="020B0604030504040204" pitchFamily="50" charset="-128"/>
                  <a:ea typeface="Meiryo UI" panose="020B0604030504040204" pitchFamily="50" charset="-128"/>
                </a:rPr>
                <a:t>「単一」の製品を「すべて」の市場に投入</a:t>
              </a:r>
            </a:p>
          </p:txBody>
        </p:sp>
      </p:grpSp>
      <p:grpSp>
        <p:nvGrpSpPr>
          <p:cNvPr id="27" name="グループ化 26">
            <a:extLst>
              <a:ext uri="{FF2B5EF4-FFF2-40B4-BE49-F238E27FC236}">
                <a16:creationId xmlns:a16="http://schemas.microsoft.com/office/drawing/2014/main" id="{D1031D76-A5B6-48E3-A8E9-B15DAFE88AD2}"/>
              </a:ext>
            </a:extLst>
          </p:cNvPr>
          <p:cNvGrpSpPr/>
          <p:nvPr/>
        </p:nvGrpSpPr>
        <p:grpSpPr>
          <a:xfrm>
            <a:off x="5064958" y="4835877"/>
            <a:ext cx="6812906" cy="319362"/>
            <a:chOff x="5232914" y="3800661"/>
            <a:chExt cx="6812906" cy="319362"/>
          </a:xfrm>
        </p:grpSpPr>
        <p:sp>
          <p:nvSpPr>
            <p:cNvPr id="28" name="四角形: 角を丸くする 27">
              <a:extLst>
                <a:ext uri="{FF2B5EF4-FFF2-40B4-BE49-F238E27FC236}">
                  <a16:creationId xmlns:a16="http://schemas.microsoft.com/office/drawing/2014/main" id="{1D0F920A-F646-4A82-94F8-A92CA95F9844}"/>
                </a:ext>
              </a:extLst>
            </p:cNvPr>
            <p:cNvSpPr/>
            <p:nvPr/>
          </p:nvSpPr>
          <p:spPr>
            <a:xfrm>
              <a:off x="5232914" y="3808857"/>
              <a:ext cx="1578434" cy="302970"/>
            </a:xfrm>
            <a:prstGeom prst="roundRect">
              <a:avLst>
                <a:gd name="adj" fmla="val 23559"/>
              </a:avLst>
            </a:prstGeom>
            <a:solidFill>
              <a:schemeClr val="accent2">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accent2"/>
                  </a:solidFill>
                  <a:latin typeface="Meiryo UI" panose="020B0604030504040204" pitchFamily="50" charset="-128"/>
                  <a:ea typeface="Meiryo UI" panose="020B0604030504040204" pitchFamily="50" charset="-128"/>
                </a:rPr>
                <a:t>市場専門型</a:t>
              </a:r>
              <a:endParaRPr kumimoji="1" lang="ja-JP" altLang="en-US" dirty="0">
                <a:solidFill>
                  <a:schemeClr val="accent2"/>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6E5B0815-E54F-429E-B06C-E46BB9DB66FE}"/>
                </a:ext>
              </a:extLst>
            </p:cNvPr>
            <p:cNvSpPr/>
            <p:nvPr/>
          </p:nvSpPr>
          <p:spPr>
            <a:xfrm>
              <a:off x="7050242" y="3800661"/>
              <a:ext cx="4995578" cy="319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ysClr val="windowText" lastClr="000000"/>
                  </a:solidFill>
                  <a:latin typeface="Meiryo UI" panose="020B0604030504040204" pitchFamily="50" charset="-128"/>
                  <a:ea typeface="Meiryo UI" panose="020B0604030504040204" pitchFamily="50" charset="-128"/>
                </a:rPr>
                <a:t>「多く</a:t>
              </a:r>
              <a:r>
                <a:rPr lang="ja-JP" altLang="en-US" sz="1600" dirty="0">
                  <a:solidFill>
                    <a:sysClr val="windowText" lastClr="000000"/>
                  </a:solidFill>
                  <a:latin typeface="Meiryo UI" panose="020B0604030504040204" pitchFamily="50" charset="-128"/>
                  <a:ea typeface="Meiryo UI" panose="020B0604030504040204" pitchFamily="50" charset="-128"/>
                </a:rPr>
                <a:t>」</a:t>
              </a:r>
              <a:r>
                <a:rPr kumimoji="1" lang="ja-JP" altLang="en-US" sz="1600" dirty="0">
                  <a:solidFill>
                    <a:sysClr val="windowText" lastClr="000000"/>
                  </a:solidFill>
                  <a:latin typeface="Meiryo UI" panose="020B0604030504040204" pitchFamily="50" charset="-128"/>
                  <a:ea typeface="Meiryo UI" panose="020B0604030504040204" pitchFamily="50" charset="-128"/>
                </a:rPr>
                <a:t>の製品を「単一」市場に投入</a:t>
              </a:r>
            </a:p>
          </p:txBody>
        </p:sp>
      </p:grpSp>
      <p:grpSp>
        <p:nvGrpSpPr>
          <p:cNvPr id="30" name="グループ化 29">
            <a:extLst>
              <a:ext uri="{FF2B5EF4-FFF2-40B4-BE49-F238E27FC236}">
                <a16:creationId xmlns:a16="http://schemas.microsoft.com/office/drawing/2014/main" id="{3448F9D5-B815-4DA5-B013-A83BF1CD8CFB}"/>
              </a:ext>
            </a:extLst>
          </p:cNvPr>
          <p:cNvGrpSpPr/>
          <p:nvPr/>
        </p:nvGrpSpPr>
        <p:grpSpPr>
          <a:xfrm>
            <a:off x="5064958" y="5460786"/>
            <a:ext cx="6812906" cy="319362"/>
            <a:chOff x="5232914" y="3800661"/>
            <a:chExt cx="6812906" cy="319362"/>
          </a:xfrm>
        </p:grpSpPr>
        <p:sp>
          <p:nvSpPr>
            <p:cNvPr id="31" name="四角形: 角を丸くする 30">
              <a:extLst>
                <a:ext uri="{FF2B5EF4-FFF2-40B4-BE49-F238E27FC236}">
                  <a16:creationId xmlns:a16="http://schemas.microsoft.com/office/drawing/2014/main" id="{1BB54C2D-B43C-4551-87FC-BCAB485B296E}"/>
                </a:ext>
              </a:extLst>
            </p:cNvPr>
            <p:cNvSpPr/>
            <p:nvPr/>
          </p:nvSpPr>
          <p:spPr>
            <a:xfrm>
              <a:off x="5232914" y="3808857"/>
              <a:ext cx="1578434" cy="302970"/>
            </a:xfrm>
            <a:prstGeom prst="roundRect">
              <a:avLst>
                <a:gd name="adj" fmla="val 23559"/>
              </a:avLst>
            </a:prstGeom>
            <a:solidFill>
              <a:schemeClr val="accent4">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dirty="0">
                  <a:solidFill>
                    <a:schemeClr val="accent4">
                      <a:lumMod val="75000"/>
                    </a:schemeClr>
                  </a:solidFill>
                  <a:latin typeface="Meiryo UI" panose="020B0604030504040204" pitchFamily="50" charset="-128"/>
                  <a:ea typeface="Meiryo UI" panose="020B0604030504040204" pitchFamily="50" charset="-128"/>
                </a:rPr>
                <a:t>選択的専門型</a:t>
              </a:r>
              <a:endParaRPr kumimoji="1" lang="ja-JP" altLang="en-US" dirty="0">
                <a:solidFill>
                  <a:schemeClr val="accent4">
                    <a:lumMod val="75000"/>
                  </a:schemeClr>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2819E570-6ACB-4CF6-8C81-77FA84AF498C}"/>
                </a:ext>
              </a:extLst>
            </p:cNvPr>
            <p:cNvSpPr/>
            <p:nvPr/>
          </p:nvSpPr>
          <p:spPr>
            <a:xfrm>
              <a:off x="7050242" y="3800661"/>
              <a:ext cx="4995578" cy="319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ysClr val="windowText" lastClr="000000"/>
                  </a:solidFill>
                  <a:latin typeface="Meiryo UI" panose="020B0604030504040204" pitchFamily="50" charset="-128"/>
                  <a:ea typeface="Meiryo UI" panose="020B0604030504040204" pitchFamily="50" charset="-128"/>
                </a:rPr>
                <a:t>「市場ごとのニーズに適した」製品を「各」市場に投入</a:t>
              </a:r>
            </a:p>
          </p:txBody>
        </p:sp>
      </p:grpSp>
      <p:grpSp>
        <p:nvGrpSpPr>
          <p:cNvPr id="33" name="グループ化 32">
            <a:extLst>
              <a:ext uri="{FF2B5EF4-FFF2-40B4-BE49-F238E27FC236}">
                <a16:creationId xmlns:a16="http://schemas.microsoft.com/office/drawing/2014/main" id="{0C10CE12-AD4D-4E72-8961-9F71B73AA7EE}"/>
              </a:ext>
            </a:extLst>
          </p:cNvPr>
          <p:cNvGrpSpPr/>
          <p:nvPr/>
        </p:nvGrpSpPr>
        <p:grpSpPr>
          <a:xfrm>
            <a:off x="5064958" y="6085693"/>
            <a:ext cx="6812906" cy="319362"/>
            <a:chOff x="5232914" y="3800661"/>
            <a:chExt cx="6812906" cy="319362"/>
          </a:xfrm>
        </p:grpSpPr>
        <p:sp>
          <p:nvSpPr>
            <p:cNvPr id="34" name="四角形: 角を丸くする 33">
              <a:extLst>
                <a:ext uri="{FF2B5EF4-FFF2-40B4-BE49-F238E27FC236}">
                  <a16:creationId xmlns:a16="http://schemas.microsoft.com/office/drawing/2014/main" id="{DA8D3718-DA3C-4255-90C0-CCF7A6A21E60}"/>
                </a:ext>
              </a:extLst>
            </p:cNvPr>
            <p:cNvSpPr/>
            <p:nvPr/>
          </p:nvSpPr>
          <p:spPr>
            <a:xfrm>
              <a:off x="5232914" y="3808857"/>
              <a:ext cx="1578434" cy="302970"/>
            </a:xfrm>
            <a:prstGeom prst="roundRect">
              <a:avLst>
                <a:gd name="adj" fmla="val 23559"/>
              </a:avLst>
            </a:prstGeom>
            <a:solidFill>
              <a:schemeClr val="accent3">
                <a:lumMod val="20000"/>
                <a:lumOff val="80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200" dirty="0">
                  <a:solidFill>
                    <a:schemeClr val="accent3">
                      <a:lumMod val="50000"/>
                    </a:schemeClr>
                  </a:solidFill>
                  <a:latin typeface="Meiryo UI" panose="020B0604030504040204" pitchFamily="50" charset="-128"/>
                  <a:ea typeface="Meiryo UI" panose="020B0604030504040204" pitchFamily="50" charset="-128"/>
                </a:rPr>
                <a:t>単一セグメント集中型</a:t>
              </a:r>
              <a:endParaRPr kumimoji="1" lang="ja-JP" altLang="en-US" sz="1200" dirty="0">
                <a:solidFill>
                  <a:schemeClr val="accent3">
                    <a:lumMod val="50000"/>
                  </a:schemeClr>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2240D20D-60E6-4B84-955A-0DCFC72EA729}"/>
                </a:ext>
              </a:extLst>
            </p:cNvPr>
            <p:cNvSpPr/>
            <p:nvPr/>
          </p:nvSpPr>
          <p:spPr>
            <a:xfrm>
              <a:off x="7050242" y="3800661"/>
              <a:ext cx="4995578" cy="319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ysClr val="windowText" lastClr="000000"/>
                  </a:solidFill>
                  <a:latin typeface="Meiryo UI" panose="020B0604030504040204" pitchFamily="50" charset="-128"/>
                  <a:ea typeface="Meiryo UI" panose="020B0604030504040204" pitchFamily="50" charset="-128"/>
                </a:rPr>
                <a:t>「単一」の製品を「単一」の市場に投入する</a:t>
              </a:r>
            </a:p>
          </p:txBody>
        </p:sp>
      </p:grpSp>
    </p:spTree>
    <p:extLst>
      <p:ext uri="{BB962C8B-B14F-4D97-AF65-F5344CB8AC3E}">
        <p14:creationId xmlns:p14="http://schemas.microsoft.com/office/powerpoint/2010/main" val="220366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リーダーシップとマネジメント</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権限を委譲することで、迅速かつ的確に対応することができる。</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環境役割のよって求められる能力が異なる。</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リーダシップ理論の概要を理解して事例企業に対して応用できるようになること。</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指示的／説得的／参加的／委任的リーダーシップ</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権限移譲、指示命令、成熟、未成熟、能力、意欲、</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トップ／ミドル／ロワーマネジメント、連結ピン</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78874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ミニリーダー、市場細分化、自社ブランド、ニッチ戦略</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en-US" altLang="ja-JP" sz="2400" b="1" dirty="0">
                <a:latin typeface="Meiryo UI" panose="020B0604030504040204" pitchFamily="50" charset="-128"/>
                <a:ea typeface="Meiryo UI" panose="020B0604030504040204" pitchFamily="50" charset="-128"/>
              </a:rPr>
              <a:t>PPM</a:t>
            </a:r>
            <a:endParaRPr kumimoji="1" lang="ja-JP" altLang="en-US" sz="2400" dirty="0">
              <a:latin typeface="Meiryo UI" panose="020B0604030504040204" pitchFamily="50" charset="-128"/>
              <a:ea typeface="Meiryo UI" panose="020B0604030504040204" pitchFamily="50" charset="-128"/>
            </a:endParaRPr>
          </a:p>
        </p:txBody>
      </p:sp>
      <p:sp>
        <p:nvSpPr>
          <p:cNvPr id="5" name="矢印: 左 4">
            <a:extLst>
              <a:ext uri="{FF2B5EF4-FFF2-40B4-BE49-F238E27FC236}">
                <a16:creationId xmlns:a16="http://schemas.microsoft.com/office/drawing/2014/main" id="{75028F95-E2A5-4F36-98AA-0568CEE735B1}"/>
              </a:ext>
            </a:extLst>
          </p:cNvPr>
          <p:cNvSpPr/>
          <p:nvPr/>
        </p:nvSpPr>
        <p:spPr>
          <a:xfrm>
            <a:off x="4966991" y="2331358"/>
            <a:ext cx="2856725" cy="382555"/>
          </a:xfrm>
          <a:prstGeom prst="leftArrow">
            <a:avLst/>
          </a:prstGeom>
          <a:solidFill>
            <a:schemeClr val="bg2">
              <a:lumMod val="9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sp>
        <p:nvSpPr>
          <p:cNvPr id="6" name="矢印: 左 5">
            <a:extLst>
              <a:ext uri="{FF2B5EF4-FFF2-40B4-BE49-F238E27FC236}">
                <a16:creationId xmlns:a16="http://schemas.microsoft.com/office/drawing/2014/main" id="{E7DAF29F-A1E8-4058-A399-2DF4D5C81202}"/>
              </a:ext>
            </a:extLst>
          </p:cNvPr>
          <p:cNvSpPr/>
          <p:nvPr/>
        </p:nvSpPr>
        <p:spPr>
          <a:xfrm rot="16200000">
            <a:off x="3223158" y="3105800"/>
            <a:ext cx="1548881" cy="382555"/>
          </a:xfrm>
          <a:prstGeom prst="leftArrow">
            <a:avLst/>
          </a:prstGeom>
          <a:solidFill>
            <a:schemeClr val="bg2">
              <a:lumMod val="9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sp>
        <p:nvSpPr>
          <p:cNvPr id="7" name="矢印: 左 6">
            <a:extLst>
              <a:ext uri="{FF2B5EF4-FFF2-40B4-BE49-F238E27FC236}">
                <a16:creationId xmlns:a16="http://schemas.microsoft.com/office/drawing/2014/main" id="{5983204D-491B-4D27-B91E-AFAD298AB3D2}"/>
              </a:ext>
            </a:extLst>
          </p:cNvPr>
          <p:cNvSpPr/>
          <p:nvPr/>
        </p:nvSpPr>
        <p:spPr>
          <a:xfrm rot="10800000">
            <a:off x="5008980" y="3702377"/>
            <a:ext cx="2856725" cy="382555"/>
          </a:xfrm>
          <a:prstGeom prst="leftArrow">
            <a:avLst/>
          </a:prstGeom>
          <a:solidFill>
            <a:schemeClr val="bg2">
              <a:lumMod val="9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404DF7D3-E6BC-4D34-8162-C9A8E6F86C90}"/>
              </a:ext>
            </a:extLst>
          </p:cNvPr>
          <p:cNvGraphicFramePr>
            <a:graphicFrameLocks noGrp="1"/>
          </p:cNvGraphicFramePr>
          <p:nvPr>
            <p:extLst>
              <p:ext uri="{D42A27DB-BD31-4B8C-83A1-F6EECF244321}">
                <p14:modId xmlns:p14="http://schemas.microsoft.com/office/powerpoint/2010/main" val="1902485536"/>
              </p:ext>
            </p:extLst>
          </p:nvPr>
        </p:nvGraphicFramePr>
        <p:xfrm>
          <a:off x="778114" y="1201062"/>
          <a:ext cx="10486479" cy="3291840"/>
        </p:xfrm>
        <a:graphic>
          <a:graphicData uri="http://schemas.openxmlformats.org/drawingml/2006/table">
            <a:tbl>
              <a:tblPr>
                <a:tableStyleId>{5C22544A-7EE6-4342-B048-85BDC9FD1C3A}</a:tableStyleId>
              </a:tblPr>
              <a:tblGrid>
                <a:gridCol w="457200">
                  <a:extLst>
                    <a:ext uri="{9D8B030D-6E8A-4147-A177-3AD203B41FA5}">
                      <a16:colId xmlns:a16="http://schemas.microsoft.com/office/drawing/2014/main" val="4169302883"/>
                    </a:ext>
                  </a:extLst>
                </a:gridCol>
                <a:gridCol w="476568">
                  <a:extLst>
                    <a:ext uri="{9D8B030D-6E8A-4147-A177-3AD203B41FA5}">
                      <a16:colId xmlns:a16="http://schemas.microsoft.com/office/drawing/2014/main" val="1287073442"/>
                    </a:ext>
                  </a:extLst>
                </a:gridCol>
                <a:gridCol w="4728783">
                  <a:extLst>
                    <a:ext uri="{9D8B030D-6E8A-4147-A177-3AD203B41FA5}">
                      <a16:colId xmlns:a16="http://schemas.microsoft.com/office/drawing/2014/main" val="2451951687"/>
                    </a:ext>
                  </a:extLst>
                </a:gridCol>
                <a:gridCol w="4823928">
                  <a:extLst>
                    <a:ext uri="{9D8B030D-6E8A-4147-A177-3AD203B41FA5}">
                      <a16:colId xmlns:a16="http://schemas.microsoft.com/office/drawing/2014/main" val="4188223743"/>
                    </a:ext>
                  </a:extLst>
                </a:gridCol>
              </a:tblGrid>
              <a:tr h="293317">
                <a:tc rowSpan="2" gridSpan="2">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　 自社</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市場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相対的シェア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2940664"/>
                  </a:ext>
                </a:extLst>
              </a:tr>
              <a:tr h="293861">
                <a:tc gridSpan="2"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4860560"/>
                  </a:ext>
                </a:extLst>
              </a:tr>
              <a:tr h="1283930">
                <a:tc rowSpan="2">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市場の成長率</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花形</a:t>
                      </a:r>
                      <a:r>
                        <a:rPr kumimoji="1" lang="en-US" altLang="ja-JP" sz="1600" dirty="0">
                          <a:solidFill>
                            <a:schemeClr val="tx1"/>
                          </a:solidFill>
                          <a:latin typeface="Meiryo UI" panose="020B0604030504040204" pitchFamily="50" charset="-128"/>
                          <a:ea typeface="Meiryo UI" panose="020B0604030504040204" pitchFamily="50" charset="-128"/>
                        </a:rPr>
                        <a:t>】</a:t>
                      </a:r>
                    </a:p>
                    <a:p>
                      <a:r>
                        <a:rPr kumimoji="1" lang="en-US" altLang="ja-JP" sz="1600" dirty="0">
                          <a:solidFill>
                            <a:schemeClr val="tx1"/>
                          </a:solidFill>
                          <a:latin typeface="Meiryo UI" panose="020B0604030504040204" pitchFamily="50" charset="-128"/>
                          <a:ea typeface="Meiryo UI" panose="020B0604030504040204" pitchFamily="50" charset="-128"/>
                        </a:rPr>
                        <a:t>CF</a:t>
                      </a:r>
                      <a:r>
                        <a:rPr kumimoji="1" lang="ja-JP" altLang="en-US" sz="1600" dirty="0">
                          <a:solidFill>
                            <a:schemeClr val="tx1"/>
                          </a:solidFill>
                          <a:latin typeface="Meiryo UI" panose="020B0604030504040204" pitchFamily="50" charset="-128"/>
                          <a:ea typeface="Meiryo UI" panose="020B0604030504040204" pitchFamily="50" charset="-128"/>
                        </a:rPr>
                        <a:t>：少ない　／　</a:t>
                      </a:r>
                      <a:r>
                        <a:rPr kumimoji="1" lang="en-US" altLang="ja-JP" sz="1600" dirty="0">
                          <a:solidFill>
                            <a:schemeClr val="tx1"/>
                          </a:solidFill>
                          <a:latin typeface="Meiryo UI" panose="020B0604030504040204" pitchFamily="50" charset="-128"/>
                          <a:ea typeface="Meiryo UI" panose="020B0604030504040204" pitchFamily="50" charset="-128"/>
                        </a:rPr>
                        <a:t>PLC</a:t>
                      </a:r>
                      <a:r>
                        <a:rPr kumimoji="1" lang="ja-JP" altLang="en-US" sz="1600" dirty="0">
                          <a:solidFill>
                            <a:schemeClr val="tx1"/>
                          </a:solidFill>
                          <a:latin typeface="Meiryo UI" panose="020B0604030504040204" pitchFamily="50" charset="-128"/>
                          <a:ea typeface="Meiryo UI" panose="020B0604030504040204" pitchFamily="50" charset="-128"/>
                        </a:rPr>
                        <a:t>：成長期後期</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競争状況：かなり厳しい</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一般論　：シェアの維持</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中小企業：</a:t>
                      </a:r>
                      <a:r>
                        <a:rPr kumimoji="1" lang="ja-JP" altLang="en-US" sz="1600" dirty="0">
                          <a:solidFill>
                            <a:srgbClr val="FF0000"/>
                          </a:solidFill>
                          <a:latin typeface="Meiryo UI" panose="020B0604030504040204" pitchFamily="50" charset="-128"/>
                          <a:ea typeface="Meiryo UI" panose="020B0604030504040204" pitchFamily="50" charset="-128"/>
                        </a:rPr>
                        <a:t>ブランド強化、顧客囲い込み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問題児</a:t>
                      </a:r>
                      <a:r>
                        <a:rPr kumimoji="1" lang="en-US" altLang="ja-JP" sz="1600" dirty="0">
                          <a:solidFill>
                            <a:schemeClr val="tx1"/>
                          </a:solidFill>
                          <a:latin typeface="Meiryo UI" panose="020B0604030504040204" pitchFamily="50" charset="-128"/>
                          <a:ea typeface="Meiryo UI" panose="020B0604030504040204" pitchFamily="50" charset="-128"/>
                        </a:rPr>
                        <a:t>】</a:t>
                      </a:r>
                    </a:p>
                    <a:p>
                      <a:r>
                        <a:rPr kumimoji="1" lang="en-US" altLang="ja-JP" sz="1600" dirty="0">
                          <a:solidFill>
                            <a:schemeClr val="tx1"/>
                          </a:solidFill>
                          <a:latin typeface="Meiryo UI" panose="020B0604030504040204" pitchFamily="50" charset="-128"/>
                          <a:ea typeface="Meiryo UI" panose="020B0604030504040204" pitchFamily="50" charset="-128"/>
                        </a:rPr>
                        <a:t>CF</a:t>
                      </a:r>
                      <a:r>
                        <a:rPr kumimoji="1" lang="ja-JP" altLang="en-US" sz="1600" dirty="0">
                          <a:solidFill>
                            <a:schemeClr val="tx1"/>
                          </a:solidFill>
                          <a:latin typeface="Meiryo UI" panose="020B0604030504040204" pitchFamily="50" charset="-128"/>
                          <a:ea typeface="Meiryo UI" panose="020B0604030504040204" pitchFamily="50" charset="-128"/>
                        </a:rPr>
                        <a:t>：赤字　／　</a:t>
                      </a:r>
                      <a:r>
                        <a:rPr kumimoji="1" lang="en-US" altLang="ja-JP" sz="1600" dirty="0">
                          <a:solidFill>
                            <a:schemeClr val="tx1"/>
                          </a:solidFill>
                          <a:latin typeface="Meiryo UI" panose="020B0604030504040204" pitchFamily="50" charset="-128"/>
                          <a:ea typeface="Meiryo UI" panose="020B0604030504040204" pitchFamily="50" charset="-128"/>
                        </a:rPr>
                        <a:t>PLC</a:t>
                      </a:r>
                      <a:r>
                        <a:rPr kumimoji="1" lang="ja-JP" altLang="en-US" sz="1600" dirty="0">
                          <a:solidFill>
                            <a:schemeClr val="tx1"/>
                          </a:solidFill>
                          <a:latin typeface="Meiryo UI" panose="020B0604030504040204" pitchFamily="50" charset="-128"/>
                          <a:ea typeface="Meiryo UI" panose="020B0604030504040204" pitchFamily="50" charset="-128"/>
                        </a:rPr>
                        <a:t>：成長期初期</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競争状況：かなり厳しい</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一般論　：投資せよ</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中小企業：</a:t>
                      </a:r>
                      <a:r>
                        <a:rPr kumimoji="1" lang="ja-JP" altLang="en-US" sz="1600" dirty="0">
                          <a:solidFill>
                            <a:srgbClr val="FF0000"/>
                          </a:solidFill>
                          <a:latin typeface="Meiryo UI" panose="020B0604030504040204" pitchFamily="50" charset="-128"/>
                          <a:ea typeface="Meiryo UI" panose="020B0604030504040204" pitchFamily="50" charset="-128"/>
                        </a:rPr>
                        <a:t>市場細分化によるニッチ戦略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5338501"/>
                  </a:ext>
                </a:extLst>
              </a:tr>
              <a:tr h="1283930">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金のなる木</a:t>
                      </a:r>
                      <a:r>
                        <a:rPr kumimoji="1" lang="en-US" altLang="ja-JP" sz="1600" dirty="0">
                          <a:solidFill>
                            <a:schemeClr val="tx1"/>
                          </a:solidFill>
                          <a:latin typeface="Meiryo UI" panose="020B0604030504040204" pitchFamily="50" charset="-128"/>
                          <a:ea typeface="Meiryo UI" panose="020B0604030504040204" pitchFamily="50" charset="-128"/>
                        </a:rPr>
                        <a:t>】</a:t>
                      </a:r>
                    </a:p>
                    <a:p>
                      <a:r>
                        <a:rPr kumimoji="1" lang="en-US" altLang="ja-JP" sz="1600" dirty="0">
                          <a:solidFill>
                            <a:schemeClr val="tx1"/>
                          </a:solidFill>
                          <a:latin typeface="Meiryo UI" panose="020B0604030504040204" pitchFamily="50" charset="-128"/>
                          <a:ea typeface="Meiryo UI" panose="020B0604030504040204" pitchFamily="50" charset="-128"/>
                        </a:rPr>
                        <a:t>CF</a:t>
                      </a:r>
                      <a:r>
                        <a:rPr kumimoji="1" lang="ja-JP" altLang="en-US" sz="1600" dirty="0">
                          <a:solidFill>
                            <a:schemeClr val="tx1"/>
                          </a:solidFill>
                          <a:latin typeface="Meiryo UI" panose="020B0604030504040204" pitchFamily="50" charset="-128"/>
                          <a:ea typeface="Meiryo UI" panose="020B0604030504040204" pitchFamily="50" charset="-128"/>
                        </a:rPr>
                        <a:t>：多い　／　</a:t>
                      </a:r>
                      <a:r>
                        <a:rPr kumimoji="1" lang="en-US" altLang="ja-JP" sz="1600" dirty="0">
                          <a:solidFill>
                            <a:schemeClr val="tx1"/>
                          </a:solidFill>
                          <a:latin typeface="Meiryo UI" panose="020B0604030504040204" pitchFamily="50" charset="-128"/>
                          <a:ea typeface="Meiryo UI" panose="020B0604030504040204" pitchFamily="50" charset="-128"/>
                        </a:rPr>
                        <a:t>PLC</a:t>
                      </a:r>
                      <a:r>
                        <a:rPr kumimoji="1" lang="ja-JP" altLang="en-US" sz="1600" dirty="0">
                          <a:solidFill>
                            <a:schemeClr val="tx1"/>
                          </a:solidFill>
                          <a:latin typeface="Meiryo UI" panose="020B0604030504040204" pitchFamily="50" charset="-128"/>
                          <a:ea typeface="Meiryo UI" panose="020B0604030504040204" pitchFamily="50" charset="-128"/>
                        </a:rPr>
                        <a:t>：成熟期</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競争状況：ゆるやか</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一般論　：維持して他へ投資</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中小企業：</a:t>
                      </a:r>
                      <a:r>
                        <a:rPr kumimoji="1" lang="ja-JP" altLang="en-US" sz="1600" dirty="0">
                          <a:solidFill>
                            <a:srgbClr val="FF0000"/>
                          </a:solidFill>
                          <a:latin typeface="Meiryo UI" panose="020B0604030504040204" pitchFamily="50" charset="-128"/>
                          <a:ea typeface="Meiryo UI" panose="020B0604030504040204" pitchFamily="50" charset="-128"/>
                        </a:rPr>
                        <a:t>顧客囲い込みして他へ投資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負け犬</a:t>
                      </a:r>
                      <a:r>
                        <a:rPr kumimoji="1" lang="en-US" altLang="ja-JP" sz="1600" dirty="0">
                          <a:solidFill>
                            <a:schemeClr val="tx1"/>
                          </a:solidFill>
                          <a:latin typeface="Meiryo UI" panose="020B0604030504040204" pitchFamily="50" charset="-128"/>
                          <a:ea typeface="Meiryo UI" panose="020B0604030504040204" pitchFamily="50" charset="-128"/>
                        </a:rPr>
                        <a:t>】</a:t>
                      </a:r>
                    </a:p>
                    <a:p>
                      <a:r>
                        <a:rPr kumimoji="1" lang="en-US" altLang="ja-JP" sz="1600" dirty="0">
                          <a:solidFill>
                            <a:schemeClr val="tx1"/>
                          </a:solidFill>
                          <a:latin typeface="Meiryo UI" panose="020B0604030504040204" pitchFamily="50" charset="-128"/>
                          <a:ea typeface="Meiryo UI" panose="020B0604030504040204" pitchFamily="50" charset="-128"/>
                        </a:rPr>
                        <a:t>CF</a:t>
                      </a:r>
                      <a:r>
                        <a:rPr kumimoji="1" lang="ja-JP" altLang="en-US" sz="1600" dirty="0">
                          <a:solidFill>
                            <a:schemeClr val="tx1"/>
                          </a:solidFill>
                          <a:latin typeface="Meiryo UI" panose="020B0604030504040204" pitchFamily="50" charset="-128"/>
                          <a:ea typeface="Meiryo UI" panose="020B0604030504040204" pitchFamily="50" charset="-128"/>
                        </a:rPr>
                        <a:t>：普通　／　</a:t>
                      </a:r>
                      <a:r>
                        <a:rPr kumimoji="1" lang="en-US" altLang="ja-JP" sz="1600" dirty="0">
                          <a:solidFill>
                            <a:schemeClr val="tx1"/>
                          </a:solidFill>
                          <a:latin typeface="Meiryo UI" panose="020B0604030504040204" pitchFamily="50" charset="-128"/>
                          <a:ea typeface="Meiryo UI" panose="020B0604030504040204" pitchFamily="50" charset="-128"/>
                        </a:rPr>
                        <a:t>PLC</a:t>
                      </a:r>
                      <a:r>
                        <a:rPr kumimoji="1" lang="ja-JP" altLang="en-US" sz="1600" dirty="0">
                          <a:solidFill>
                            <a:schemeClr val="tx1"/>
                          </a:solidFill>
                          <a:latin typeface="Meiryo UI" panose="020B0604030504040204" pitchFamily="50" charset="-128"/>
                          <a:ea typeface="Meiryo UI" panose="020B0604030504040204" pitchFamily="50" charset="-128"/>
                        </a:rPr>
                        <a:t>：衰退期</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競争状況：ほとんどない</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一般論　：撤退</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中小企業：</a:t>
                      </a:r>
                      <a:r>
                        <a:rPr kumimoji="1" lang="ja-JP" altLang="en-US" sz="1600" dirty="0">
                          <a:solidFill>
                            <a:srgbClr val="FF0000"/>
                          </a:solidFill>
                          <a:latin typeface="Meiryo UI" panose="020B0604030504040204" pitchFamily="50" charset="-128"/>
                          <a:ea typeface="Meiryo UI" panose="020B0604030504040204" pitchFamily="50" charset="-128"/>
                        </a:rPr>
                        <a:t>ライトニッチ戦略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8351040"/>
                  </a:ext>
                </a:extLst>
              </a:tr>
            </a:tbl>
          </a:graphicData>
        </a:graphic>
      </p:graphicFrame>
    </p:spTree>
    <p:extLst>
      <p:ext uri="{BB962C8B-B14F-4D97-AF65-F5344CB8AC3E}">
        <p14:creationId xmlns:p14="http://schemas.microsoft.com/office/powerpoint/2010/main" val="3820475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en-US" altLang="ja-JP" sz="2400" b="1" dirty="0">
                <a:latin typeface="Meiryo UI" panose="020B0604030504040204" pitchFamily="50" charset="-128"/>
                <a:ea typeface="Meiryo UI" panose="020B0604030504040204" pitchFamily="50" charset="-128"/>
              </a:rPr>
              <a:t>Product</a:t>
            </a:r>
            <a:r>
              <a:rPr lang="ja-JP" altLang="en-US" sz="2400" b="1" dirty="0">
                <a:latin typeface="Meiryo UI" panose="020B0604030504040204" pitchFamily="50" charset="-128"/>
                <a:ea typeface="Meiryo UI" panose="020B0604030504040204" pitchFamily="50" charset="-128"/>
              </a:rPr>
              <a:t>①　品揃え拡充</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品揃えを広げる際には注意点を抑える一方で、狭める際には選択と集中をコンセプトに、</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止める商品と強化する商品の２セットでの提案を心がける。</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死蔵在庫、アップセル、クロスセル、売れ筋、死に筋</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2B2AC3D3-51EE-4905-8E84-A4EE9EA11AC6}"/>
              </a:ext>
            </a:extLst>
          </p:cNvPr>
          <p:cNvGraphicFramePr>
            <a:graphicFrameLocks noGrp="1"/>
          </p:cNvGraphicFramePr>
          <p:nvPr>
            <p:extLst>
              <p:ext uri="{D42A27DB-BD31-4B8C-83A1-F6EECF244321}">
                <p14:modId xmlns:p14="http://schemas.microsoft.com/office/powerpoint/2010/main" val="4275785311"/>
              </p:ext>
            </p:extLst>
          </p:nvPr>
        </p:nvGraphicFramePr>
        <p:xfrm>
          <a:off x="387206" y="1217225"/>
          <a:ext cx="11499994" cy="2686454"/>
        </p:xfrm>
        <a:graphic>
          <a:graphicData uri="http://schemas.openxmlformats.org/drawingml/2006/table">
            <a:tbl>
              <a:tblPr firstRow="1" bandRow="1">
                <a:tableStyleId>{5C22544A-7EE6-4342-B048-85BDC9FD1C3A}</a:tableStyleId>
              </a:tblPr>
              <a:tblGrid>
                <a:gridCol w="3876993">
                  <a:extLst>
                    <a:ext uri="{9D8B030D-6E8A-4147-A177-3AD203B41FA5}">
                      <a16:colId xmlns:a16="http://schemas.microsoft.com/office/drawing/2014/main" val="816907390"/>
                    </a:ext>
                  </a:extLst>
                </a:gridCol>
                <a:gridCol w="7623001">
                  <a:extLst>
                    <a:ext uri="{9D8B030D-6E8A-4147-A177-3AD203B41FA5}">
                      <a16:colId xmlns:a16="http://schemas.microsoft.com/office/drawing/2014/main" val="4073859012"/>
                    </a:ext>
                  </a:extLst>
                </a:gridCol>
              </a:tblGrid>
              <a:tr h="335882">
                <a:tc>
                  <a:txBody>
                    <a:bodyPr/>
                    <a:lstStyle/>
                    <a:p>
                      <a:pPr algn="l"/>
                      <a:r>
                        <a:rPr kumimoji="1" lang="ja-JP" altLang="en-US" sz="1600" b="0" dirty="0">
                          <a:solidFill>
                            <a:schemeClr val="tx1"/>
                          </a:solidFill>
                          <a:latin typeface="Meiryo UI" panose="020B0604030504040204" pitchFamily="50" charset="-128"/>
                          <a:ea typeface="Meiryo UI" panose="020B0604030504040204" pitchFamily="50" charset="-128"/>
                        </a:rPr>
                        <a:t>ストアコンセプト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0" dirty="0">
                          <a:solidFill>
                            <a:schemeClr val="tx1"/>
                          </a:solidFill>
                          <a:latin typeface="Meiryo UI" panose="020B0604030504040204" pitchFamily="50" charset="-128"/>
                          <a:ea typeface="Meiryo UI" panose="020B0604030504040204" pitchFamily="50" charset="-128"/>
                        </a:rPr>
                        <a:t>誰に何をどのゆおに売るかという点と、自社の強みを強化するものか、を押さえる</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335882">
                <a:tc>
                  <a:txBody>
                    <a:bodyPr/>
                    <a:lstStyle/>
                    <a:p>
                      <a:pPr algn="l"/>
                      <a:r>
                        <a:rPr kumimoji="1" lang="ja-JP" altLang="en-US" sz="1600" b="0" dirty="0">
                          <a:solidFill>
                            <a:schemeClr val="tx1"/>
                          </a:solidFill>
                          <a:latin typeface="Meiryo UI" panose="020B0604030504040204" pitchFamily="50" charset="-128"/>
                          <a:ea typeface="Meiryo UI" panose="020B0604030504040204" pitchFamily="50" charset="-128"/>
                        </a:rPr>
                        <a:t>仕入先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600" dirty="0">
                          <a:latin typeface="Meiryo UI" panose="020B0604030504040204" pitchFamily="50" charset="-128"/>
                          <a:ea typeface="Meiryo UI" panose="020B0604030504040204" pitchFamily="50" charset="-128"/>
                        </a:rPr>
                        <a:t>安定した価格、納期、品質で仕入れられるか</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r h="335882">
                <a:tc>
                  <a:txBody>
                    <a:bodyPr/>
                    <a:lstStyle/>
                    <a:p>
                      <a:pPr algn="l"/>
                      <a:r>
                        <a:rPr kumimoji="1" lang="ja-JP" altLang="en-US" sz="1600" b="0" dirty="0">
                          <a:solidFill>
                            <a:schemeClr val="tx1"/>
                          </a:solidFill>
                          <a:latin typeface="Meiryo UI" panose="020B0604030504040204" pitchFamily="50" charset="-128"/>
                          <a:ea typeface="Meiryo UI" panose="020B0604030504040204" pitchFamily="50" charset="-128"/>
                        </a:rPr>
                        <a:t>ノウハウ</a:t>
                      </a:r>
                      <a:r>
                        <a:rPr kumimoji="1" lang="en-US" altLang="ja-JP" sz="1600" b="0" dirty="0">
                          <a:solidFill>
                            <a:schemeClr val="tx1"/>
                          </a:solidFill>
                          <a:latin typeface="Meiryo UI" panose="020B0604030504040204" pitchFamily="50" charset="-128"/>
                          <a:ea typeface="Meiryo UI" panose="020B0604030504040204" pitchFamily="50" charset="-128"/>
                        </a:rPr>
                        <a:t>(</a:t>
                      </a:r>
                      <a:r>
                        <a:rPr kumimoji="1" lang="ja-JP" altLang="en-US" sz="1600" b="0" dirty="0">
                          <a:solidFill>
                            <a:schemeClr val="tx1"/>
                          </a:solidFill>
                          <a:latin typeface="Meiryo UI" panose="020B0604030504040204" pitchFamily="50" charset="-128"/>
                          <a:ea typeface="Meiryo UI" panose="020B0604030504040204" pitchFamily="50" charset="-128"/>
                        </a:rPr>
                        <a:t>手間</a:t>
                      </a:r>
                      <a:r>
                        <a:rPr kumimoji="1" lang="en-US" altLang="ja-JP" sz="1600" b="0" dirty="0">
                          <a:solidFill>
                            <a:schemeClr val="tx1"/>
                          </a:solidFill>
                          <a:latin typeface="Meiryo UI" panose="020B0604030504040204" pitchFamily="50" charset="-128"/>
                          <a:ea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仕入れて販売するノウハウがあるか。</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4393596"/>
                  </a:ext>
                </a:extLst>
              </a:tr>
              <a:tr h="335882">
                <a:tc>
                  <a:txBody>
                    <a:bodyPr/>
                    <a:lstStyle/>
                    <a:p>
                      <a:pPr algn="l"/>
                      <a:r>
                        <a:rPr kumimoji="1" lang="ja-JP" altLang="en-US" sz="1600" b="0" dirty="0">
                          <a:solidFill>
                            <a:schemeClr val="tx1"/>
                          </a:solidFill>
                          <a:latin typeface="Meiryo UI" panose="020B0604030504040204" pitchFamily="50" charset="-128"/>
                          <a:ea typeface="Meiryo UI" panose="020B0604030504040204" pitchFamily="50" charset="-128"/>
                        </a:rPr>
                        <a:t>既存商品とのシナジー</a:t>
                      </a:r>
                      <a:r>
                        <a:rPr kumimoji="1" lang="en-US" altLang="ja-JP" sz="1600" b="0" dirty="0">
                          <a:solidFill>
                            <a:schemeClr val="tx1"/>
                          </a:solidFill>
                          <a:latin typeface="Meiryo UI" panose="020B0604030504040204" pitchFamily="50" charset="-128"/>
                          <a:ea typeface="Meiryo UI" panose="020B0604030504040204" pitchFamily="50" charset="-128"/>
                        </a:rPr>
                        <a:t>(</a:t>
                      </a:r>
                      <a:r>
                        <a:rPr kumimoji="1" lang="ja-JP" altLang="en-US" sz="1600" b="0" dirty="0">
                          <a:solidFill>
                            <a:schemeClr val="tx1"/>
                          </a:solidFill>
                          <a:latin typeface="Meiryo UI" panose="020B0604030504040204" pitchFamily="50" charset="-128"/>
                          <a:ea typeface="Meiryo UI" panose="020B0604030504040204" pitchFamily="50" charset="-128"/>
                        </a:rPr>
                        <a:t>アップセル、クロスセル</a:t>
                      </a:r>
                      <a:r>
                        <a:rPr kumimoji="1" lang="en-US" altLang="ja-JP" sz="1600" b="0" dirty="0">
                          <a:solidFill>
                            <a:schemeClr val="tx1"/>
                          </a:solidFill>
                          <a:latin typeface="Meiryo UI" panose="020B0604030504040204" pitchFamily="50" charset="-128"/>
                          <a:ea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600" dirty="0">
                          <a:latin typeface="Meiryo UI"/>
                          <a:ea typeface="Meiryo UI"/>
                        </a:rPr>
                        <a:t>アップセル</a:t>
                      </a:r>
                      <a:r>
                        <a:rPr lang="en-US" altLang="ja-JP" sz="1600" dirty="0">
                          <a:latin typeface="Meiryo UI"/>
                          <a:ea typeface="Meiryo UI"/>
                        </a:rPr>
                        <a:t>(</a:t>
                      </a:r>
                      <a:r>
                        <a:rPr lang="ja-JP" altLang="en-US" sz="1600" dirty="0">
                          <a:latin typeface="Meiryo UI"/>
                          <a:ea typeface="Meiryo UI"/>
                        </a:rPr>
                        <a:t>上位価格帯への誘導</a:t>
                      </a:r>
                      <a:r>
                        <a:rPr lang="en-US" altLang="ja-JP" sz="1600" dirty="0">
                          <a:latin typeface="Meiryo UI"/>
                          <a:ea typeface="Meiryo UI"/>
                        </a:rPr>
                        <a:t>)</a:t>
                      </a:r>
                      <a:r>
                        <a:rPr lang="ja-JP" altLang="en-US" sz="1600" dirty="0">
                          <a:latin typeface="Meiryo UI"/>
                          <a:ea typeface="Meiryo UI"/>
                        </a:rPr>
                        <a:t>とクロスセル</a:t>
                      </a:r>
                      <a:r>
                        <a:rPr lang="en-US" altLang="ja-JP" sz="1600" dirty="0">
                          <a:latin typeface="Meiryo UI"/>
                          <a:ea typeface="Meiryo UI"/>
                        </a:rPr>
                        <a:t>(</a:t>
                      </a:r>
                      <a:r>
                        <a:rPr lang="ja-JP" altLang="en-US" sz="1600" dirty="0">
                          <a:latin typeface="Meiryo UI"/>
                          <a:ea typeface="Meiryo UI"/>
                        </a:rPr>
                        <a:t>関連購買</a:t>
                      </a:r>
                      <a:r>
                        <a:rPr lang="en-US" altLang="ja-JP" sz="1600" dirty="0">
                          <a:latin typeface="Meiryo UI"/>
                          <a:ea typeface="Meiryo UI"/>
                        </a:rPr>
                        <a:t>)</a:t>
                      </a:r>
                      <a:r>
                        <a:rPr lang="ja-JP" altLang="en-US" sz="1600" dirty="0">
                          <a:latin typeface="Meiryo UI"/>
                          <a:ea typeface="Meiryo UI"/>
                        </a:rPr>
                        <a:t>に注意する</a:t>
                      </a:r>
                      <a:endParaRPr lang="en-US" altLang="ja-JP" sz="1600" dirty="0">
                        <a:latin typeface="Meiryo UI"/>
                        <a:ea typeface="Meiryo U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6964673"/>
                  </a:ext>
                </a:extLst>
              </a:tr>
              <a:tr h="335882">
                <a:tc>
                  <a:txBody>
                    <a:bodyPr/>
                    <a:lstStyle/>
                    <a:p>
                      <a:pPr algn="l"/>
                      <a:r>
                        <a:rPr kumimoji="1" lang="ja-JP" altLang="en-US" sz="1600" b="0" dirty="0">
                          <a:solidFill>
                            <a:schemeClr val="tx1"/>
                          </a:solidFill>
                          <a:latin typeface="Meiryo UI" panose="020B0604030504040204" pitchFamily="50" charset="-128"/>
                          <a:ea typeface="Meiryo UI" panose="020B0604030504040204" pitchFamily="50" charset="-128"/>
                        </a:rPr>
                        <a:t>財務リスク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600" dirty="0">
                          <a:latin typeface="Meiryo UI" panose="020B0604030504040204" pitchFamily="50" charset="-128"/>
                          <a:ea typeface="Meiryo UI" panose="020B0604030504040204" pitchFamily="50" charset="-128"/>
                        </a:rPr>
                        <a:t>仕入費と在庫維持費の財務的備えの注意が必要</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0194339"/>
                  </a:ext>
                </a:extLst>
              </a:tr>
              <a:tr h="335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陳列スペース</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600" dirty="0">
                          <a:latin typeface="Meiryo UI" panose="020B0604030504040204" pitchFamily="50" charset="-128"/>
                          <a:ea typeface="Meiryo UI" panose="020B0604030504040204" pitchFamily="50" charset="-128"/>
                        </a:rPr>
                        <a:t>新規取扱商品の陳列スペースを考慮する。増やす商品があれば減らす商品を対で挙げる</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7209931"/>
                  </a:ext>
                </a:extLst>
              </a:tr>
              <a:tr h="335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在庫管理</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600" dirty="0">
                          <a:latin typeface="Meiryo UI" panose="020B0604030504040204" pitchFamily="50" charset="-128"/>
                          <a:ea typeface="Meiryo UI" panose="020B0604030504040204" pitchFamily="50" charset="-128"/>
                        </a:rPr>
                        <a:t>過大在庫、品切れにならないために、発注量と販売量をコントロールする</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3668178"/>
                  </a:ext>
                </a:extLst>
              </a:tr>
              <a:tr h="294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売上分析</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None/>
                      </a:pPr>
                      <a:r>
                        <a:rPr lang="ja-JP" altLang="en-US" sz="1600" dirty="0">
                          <a:latin typeface="Meiryo UI" panose="020B0604030504040204" pitchFamily="50" charset="-128"/>
                          <a:ea typeface="Meiryo UI" panose="020B0604030504040204" pitchFamily="50" charset="-128"/>
                        </a:rPr>
                        <a:t>商品単位別の売上データをもとに「売れ筋」「死に筋」を定期的に押さえる</a:t>
                      </a:r>
                      <a:endParaRPr lang="en-US" altLang="ja-JP" sz="16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0087703"/>
                  </a:ext>
                </a:extLst>
              </a:tr>
            </a:tbl>
          </a:graphicData>
        </a:graphic>
      </p:graphicFrame>
    </p:spTree>
    <p:extLst>
      <p:ext uri="{BB962C8B-B14F-4D97-AF65-F5344CB8AC3E}">
        <p14:creationId xmlns:p14="http://schemas.microsoft.com/office/powerpoint/2010/main" val="42862915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en-US" altLang="ja-JP" sz="2400" b="1" dirty="0">
                <a:latin typeface="Meiryo UI" panose="020B0604030504040204" pitchFamily="50" charset="-128"/>
                <a:ea typeface="Meiryo UI" panose="020B0604030504040204" pitchFamily="50" charset="-128"/>
              </a:rPr>
              <a:t>Product</a:t>
            </a:r>
            <a:r>
              <a:rPr kumimoji="1" lang="ja-JP" altLang="en-US" sz="2400" b="1" dirty="0">
                <a:latin typeface="Meiryo UI" panose="020B0604030504040204" pitchFamily="50" charset="-128"/>
                <a:ea typeface="Meiryo UI" panose="020B0604030504040204" pitchFamily="50" charset="-128"/>
              </a:rPr>
              <a:t>②　共同開発</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事例企業に協力できそうな外部組織が存在し、多額の投資が必要な新商品開発を行う旨の</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設問がある場合、共同開発の可能性を検討する。</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異業種交流、補助金、製品短命化、イノベーション、コラボレーション</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2B2AC3D3-51EE-4905-8E84-A4EE9EA11AC6}"/>
              </a:ext>
            </a:extLst>
          </p:cNvPr>
          <p:cNvGraphicFramePr>
            <a:graphicFrameLocks noGrp="1"/>
          </p:cNvGraphicFramePr>
          <p:nvPr>
            <p:extLst>
              <p:ext uri="{D42A27DB-BD31-4B8C-83A1-F6EECF244321}">
                <p14:modId xmlns:p14="http://schemas.microsoft.com/office/powerpoint/2010/main" val="1981538654"/>
              </p:ext>
            </p:extLst>
          </p:nvPr>
        </p:nvGraphicFramePr>
        <p:xfrm>
          <a:off x="387206" y="1217224"/>
          <a:ext cx="11499994" cy="2416528"/>
        </p:xfrm>
        <a:graphic>
          <a:graphicData uri="http://schemas.openxmlformats.org/drawingml/2006/table">
            <a:tbl>
              <a:tblPr firstRow="1" bandRow="1">
                <a:tableStyleId>{5C22544A-7EE6-4342-B048-85BDC9FD1C3A}</a:tableStyleId>
              </a:tblPr>
              <a:tblGrid>
                <a:gridCol w="4390067">
                  <a:extLst>
                    <a:ext uri="{9D8B030D-6E8A-4147-A177-3AD203B41FA5}">
                      <a16:colId xmlns:a16="http://schemas.microsoft.com/office/drawing/2014/main" val="816907390"/>
                    </a:ext>
                  </a:extLst>
                </a:gridCol>
                <a:gridCol w="7109927">
                  <a:extLst>
                    <a:ext uri="{9D8B030D-6E8A-4147-A177-3AD203B41FA5}">
                      <a16:colId xmlns:a16="http://schemas.microsoft.com/office/drawing/2014/main" val="4073859012"/>
                    </a:ext>
                  </a:extLst>
                </a:gridCol>
              </a:tblGrid>
              <a:tr h="1105888">
                <a:tc rowSpan="2">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a:t>
                      </a:r>
                      <a:r>
                        <a:rPr kumimoji="1" lang="ja-JP" altLang="en-US" sz="1600" b="0" dirty="0">
                          <a:solidFill>
                            <a:schemeClr val="tx1"/>
                          </a:solidFill>
                          <a:latin typeface="Meiryo UI" panose="020B0604030504040204" pitchFamily="50" charset="-128"/>
                          <a:ea typeface="Meiryo UI" panose="020B0604030504040204" pitchFamily="50" charset="-128"/>
                        </a:rPr>
                        <a:t>共同開発の相手先</a:t>
                      </a:r>
                      <a:r>
                        <a:rPr kumimoji="1" lang="en-US" altLang="ja-JP" sz="1600" b="0" dirty="0">
                          <a:solidFill>
                            <a:schemeClr val="tx1"/>
                          </a:solidFill>
                          <a:latin typeface="Meiryo UI" panose="020B0604030504040204" pitchFamily="50" charset="-128"/>
                          <a:ea typeface="Meiryo UI" panose="020B0604030504040204" pitchFamily="50" charset="-128"/>
                        </a:rPr>
                        <a:t>】</a:t>
                      </a:r>
                    </a:p>
                    <a:p>
                      <a:pPr algn="l"/>
                      <a:r>
                        <a:rPr kumimoji="1" lang="ja-JP" altLang="en-US" sz="1600" b="0" dirty="0">
                          <a:solidFill>
                            <a:schemeClr val="tx1"/>
                          </a:solidFill>
                          <a:latin typeface="Meiryo UI" panose="020B0604030504040204" pitchFamily="50" charset="-128"/>
                          <a:ea typeface="Meiryo UI" panose="020B0604030504040204" pitchFamily="50" charset="-128"/>
                        </a:rPr>
                        <a:t>・自社商品・サービスの販売先</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・自社商品・サービスの仕入先</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・大学</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NPO</a:t>
                      </a:r>
                      <a:r>
                        <a:rPr kumimoji="1" lang="ja-JP" altLang="en-US" sz="1600" b="0" dirty="0">
                          <a:solidFill>
                            <a:schemeClr val="tx1"/>
                          </a:solidFill>
                          <a:latin typeface="Meiryo UI" panose="020B0604030504040204" pitchFamily="50" charset="-128"/>
                          <a:ea typeface="Meiryo UI" panose="020B0604030504040204" pitchFamily="50" charset="-128"/>
                        </a:rPr>
                        <a:t>研究機関</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・インキュベーション施設での異業種交流からの企業</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・同業者</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a:t>
                      </a:r>
                      <a:r>
                        <a:rPr kumimoji="1" lang="ja-JP" altLang="en-US" sz="1600" b="0" dirty="0">
                          <a:solidFill>
                            <a:schemeClr val="tx1"/>
                          </a:solidFill>
                          <a:latin typeface="Meiryo UI" panose="020B0604030504040204" pitchFamily="50" charset="-128"/>
                          <a:ea typeface="Meiryo UI" panose="020B0604030504040204" pitchFamily="50" charset="-128"/>
                        </a:rPr>
                        <a:t>共同開発のメリット</a:t>
                      </a:r>
                      <a:r>
                        <a:rPr kumimoji="1" lang="en-US" altLang="ja-JP" sz="1600" b="0" dirty="0">
                          <a:solidFill>
                            <a:schemeClr val="tx1"/>
                          </a:solidFill>
                          <a:latin typeface="Meiryo UI" panose="020B0604030504040204" pitchFamily="50" charset="-128"/>
                          <a:ea typeface="Meiryo UI" panose="020B0604030504040204" pitchFamily="50" charset="-128"/>
                        </a:rPr>
                        <a:t>】</a:t>
                      </a:r>
                    </a:p>
                    <a:p>
                      <a:pPr algn="l"/>
                      <a:r>
                        <a:rPr kumimoji="1" lang="ja-JP" altLang="en-US" sz="1600" b="0" dirty="0">
                          <a:solidFill>
                            <a:schemeClr val="tx1"/>
                          </a:solidFill>
                          <a:latin typeface="Meiryo UI" panose="020B0604030504040204" pitchFamily="50" charset="-128"/>
                          <a:ea typeface="Meiryo UI" panose="020B0604030504040204" pitchFamily="50" charset="-128"/>
                        </a:rPr>
                        <a:t>・投資費用負担の軽減化</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・開発スピードの向上：双方の技術が合わさるため</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・共同開発者との協力関係が強化される</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1105888">
                <a:tc vMerge="1">
                  <a:txBody>
                    <a:bodyPr/>
                    <a:lstStyle/>
                    <a:p>
                      <a:pPr algn="l"/>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None/>
                      </a:pP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共同開発における留意点</a:t>
                      </a:r>
                      <a:r>
                        <a:rPr lang="en-US" altLang="ja-JP" sz="1600" dirty="0">
                          <a:latin typeface="Meiryo UI" panose="020B0604030504040204" pitchFamily="50" charset="-128"/>
                          <a:ea typeface="Meiryo UI" panose="020B0604030504040204" pitchFamily="50" charset="-128"/>
                        </a:rPr>
                        <a:t>】</a:t>
                      </a:r>
                    </a:p>
                    <a:p>
                      <a:pPr marL="0" indent="0">
                        <a:buNone/>
                      </a:pPr>
                      <a:r>
                        <a:rPr lang="ja-JP" altLang="en-US" sz="1600" dirty="0">
                          <a:latin typeface="Meiryo UI" panose="020B0604030504040204" pitchFamily="50" charset="-128"/>
                          <a:ea typeface="Meiryo UI" panose="020B0604030504040204" pitchFamily="50" charset="-128"/>
                        </a:rPr>
                        <a:t>・共同開発先と秘密保持契約を結び、自社ノウハウや技術の外部漏洩を防ぐこと</a:t>
                      </a: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・費用負担割合や共同開発中止基準などの明確な取り決め</a:t>
                      </a: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・誰が商品化し販売するか、ブランドはどうするかなどの商品化に関する取り決め</a:t>
                      </a: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・計画と実績の評価を共同で定期的に行い、強力体制を維持する</a:t>
                      </a:r>
                      <a:endParaRPr lang="en-US" altLang="ja-JP"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313331"/>
                  </a:ext>
                </a:extLst>
              </a:tr>
            </a:tbl>
          </a:graphicData>
        </a:graphic>
      </p:graphicFrame>
    </p:spTree>
    <p:extLst>
      <p:ext uri="{BB962C8B-B14F-4D97-AF65-F5344CB8AC3E}">
        <p14:creationId xmlns:p14="http://schemas.microsoft.com/office/powerpoint/2010/main" val="29731876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en-US" altLang="ja-JP" sz="2400" b="1" dirty="0">
                <a:latin typeface="Meiryo UI" panose="020B0604030504040204" pitchFamily="50" charset="-128"/>
                <a:ea typeface="Meiryo UI" panose="020B0604030504040204" pitchFamily="50" charset="-128"/>
              </a:rPr>
              <a:t>Product</a:t>
            </a:r>
            <a:r>
              <a:rPr lang="ja-JP" altLang="en-US" sz="2400" b="1" dirty="0">
                <a:latin typeface="Meiryo UI" panose="020B0604030504040204" pitchFamily="50" charset="-128"/>
                <a:ea typeface="Meiryo UI" panose="020B0604030504040204" pitchFamily="50" charset="-128"/>
              </a:rPr>
              <a:t>③</a:t>
            </a:r>
            <a:r>
              <a:rPr kumimoji="1" lang="ja-JP" altLang="en-US" sz="2400" b="1" dirty="0">
                <a:latin typeface="Meiryo UI" panose="020B0604030504040204" pitchFamily="50" charset="-128"/>
                <a:ea typeface="Meiryo UI" panose="020B0604030504040204" pitchFamily="50" charset="-128"/>
              </a:rPr>
              <a:t>　カニバリゼーション</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資源の限られた中小企業ではカニバリゼーションは絶対に避ける必要がある。</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カニバリゼーションの概念と回避策が問われる可能性がある。</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地理的基準、人口統計的基準、心理的基準、市場細分化、資源有効活用</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2B2AC3D3-51EE-4905-8E84-A4EE9EA11AC6}"/>
              </a:ext>
            </a:extLst>
          </p:cNvPr>
          <p:cNvGraphicFramePr>
            <a:graphicFrameLocks noGrp="1"/>
          </p:cNvGraphicFramePr>
          <p:nvPr>
            <p:extLst>
              <p:ext uri="{D42A27DB-BD31-4B8C-83A1-F6EECF244321}">
                <p14:modId xmlns:p14="http://schemas.microsoft.com/office/powerpoint/2010/main" val="1468879193"/>
              </p:ext>
            </p:extLst>
          </p:nvPr>
        </p:nvGraphicFramePr>
        <p:xfrm>
          <a:off x="387206" y="1217224"/>
          <a:ext cx="11499994" cy="2211776"/>
        </p:xfrm>
        <a:graphic>
          <a:graphicData uri="http://schemas.openxmlformats.org/drawingml/2006/table">
            <a:tbl>
              <a:tblPr firstRow="1" bandRow="1">
                <a:tableStyleId>{5C22544A-7EE6-4342-B048-85BDC9FD1C3A}</a:tableStyleId>
              </a:tblPr>
              <a:tblGrid>
                <a:gridCol w="5749997">
                  <a:extLst>
                    <a:ext uri="{9D8B030D-6E8A-4147-A177-3AD203B41FA5}">
                      <a16:colId xmlns:a16="http://schemas.microsoft.com/office/drawing/2014/main" val="816907390"/>
                    </a:ext>
                  </a:extLst>
                </a:gridCol>
                <a:gridCol w="5749997">
                  <a:extLst>
                    <a:ext uri="{9D8B030D-6E8A-4147-A177-3AD203B41FA5}">
                      <a16:colId xmlns:a16="http://schemas.microsoft.com/office/drawing/2014/main" val="4073859012"/>
                    </a:ext>
                  </a:extLst>
                </a:gridCol>
              </a:tblGrid>
              <a:tr h="2211776">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a:t>
                      </a:r>
                      <a:r>
                        <a:rPr kumimoji="1" lang="ja-JP" altLang="en-US" sz="1600" b="0" dirty="0">
                          <a:solidFill>
                            <a:schemeClr val="tx1"/>
                          </a:solidFill>
                          <a:latin typeface="Meiryo UI" panose="020B0604030504040204" pitchFamily="50" charset="-128"/>
                          <a:ea typeface="Meiryo UI" panose="020B0604030504040204" pitchFamily="50" charset="-128"/>
                        </a:rPr>
                        <a:t>カニバリゼーションが起こる要因</a:t>
                      </a:r>
                      <a:r>
                        <a:rPr kumimoji="1" lang="en-US" altLang="ja-JP" sz="1600" b="0" dirty="0">
                          <a:solidFill>
                            <a:schemeClr val="tx1"/>
                          </a:solidFill>
                          <a:latin typeface="Meiryo UI" panose="020B0604030504040204" pitchFamily="50" charset="-128"/>
                          <a:ea typeface="Meiryo UI" panose="020B0604030504040204" pitchFamily="50" charset="-128"/>
                        </a:rPr>
                        <a:t>】</a:t>
                      </a:r>
                    </a:p>
                    <a:p>
                      <a:pPr algn="ct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①投入商品のターゲットが深く考慮されていない</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②「誰が買うのか」の企業側の理解が間違っている</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l"/>
                      <a:r>
                        <a:rPr kumimoji="1" lang="ja-JP" altLang="en-US" sz="1600" b="0" dirty="0">
                          <a:solidFill>
                            <a:schemeClr val="tx1"/>
                          </a:solidFill>
                          <a:latin typeface="Meiryo UI" panose="020B0604030504040204" pitchFamily="50" charset="-128"/>
                          <a:ea typeface="Meiryo UI" panose="020B0604030504040204" pitchFamily="50" charset="-128"/>
                        </a:rPr>
                        <a:t>③自社の各商品のベネフィット差と価格差のバランスが釣り合っていない</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600" b="0" dirty="0">
                          <a:solidFill>
                            <a:schemeClr val="tx1"/>
                          </a:solidFill>
                          <a:latin typeface="Meiryo UI" panose="020B0604030504040204" pitchFamily="50" charset="-128"/>
                          <a:ea typeface="Meiryo UI" panose="020B0604030504040204" pitchFamily="50" charset="-128"/>
                        </a:rPr>
                        <a:t>【</a:t>
                      </a:r>
                      <a:r>
                        <a:rPr lang="ja-JP" altLang="en-US" sz="1600" b="0" dirty="0">
                          <a:solidFill>
                            <a:schemeClr val="tx1"/>
                          </a:solidFill>
                          <a:latin typeface="Meiryo UI" panose="020B0604030504040204" pitchFamily="50" charset="-128"/>
                          <a:ea typeface="Meiryo UI" panose="020B0604030504040204" pitchFamily="50" charset="-128"/>
                        </a:rPr>
                        <a:t>対処方法</a:t>
                      </a:r>
                      <a:r>
                        <a:rPr lang="en-US" altLang="ja-JP" sz="1600" b="0" dirty="0">
                          <a:solidFill>
                            <a:schemeClr val="tx1"/>
                          </a:solidFill>
                          <a:latin typeface="Meiryo UI" panose="020B0604030504040204" pitchFamily="50" charset="-128"/>
                          <a:ea typeface="Meiryo UI" panose="020B0604030504040204" pitchFamily="50" charset="-128"/>
                        </a:rPr>
                        <a:t>】</a:t>
                      </a:r>
                    </a:p>
                    <a:p>
                      <a:pPr algn="l"/>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ja-JP" altLang="en-US" sz="1600" b="0" dirty="0">
                          <a:solidFill>
                            <a:schemeClr val="tx1"/>
                          </a:solidFill>
                          <a:latin typeface="Meiryo UI" panose="020B0604030504040204" pitchFamily="50" charset="-128"/>
                          <a:ea typeface="Meiryo UI" panose="020B0604030504040204" pitchFamily="50" charset="-128"/>
                        </a:rPr>
                        <a:t>①テストマーケティング</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ja-JP" altLang="en-US" sz="1600" b="0" dirty="0">
                          <a:solidFill>
                            <a:schemeClr val="tx1"/>
                          </a:solidFill>
                          <a:latin typeface="Meiryo UI" panose="020B0604030504040204" pitchFamily="50" charset="-128"/>
                          <a:ea typeface="Meiryo UI" panose="020B0604030504040204" pitchFamily="50" charset="-128"/>
                        </a:rPr>
                        <a:t>②事前顧客調査</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ja-JP" altLang="en-US" sz="1600" b="0" dirty="0">
                          <a:solidFill>
                            <a:schemeClr val="tx1"/>
                          </a:solidFill>
                          <a:latin typeface="Meiryo UI" panose="020B0604030504040204" pitchFamily="50" charset="-128"/>
                          <a:ea typeface="Meiryo UI" panose="020B0604030504040204" pitchFamily="50" charset="-128"/>
                        </a:rPr>
                        <a:t>③価格政策</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ja-JP" altLang="en-US" sz="1600" b="0" dirty="0">
                          <a:solidFill>
                            <a:schemeClr val="tx1"/>
                          </a:solidFill>
                          <a:latin typeface="Meiryo UI" panose="020B0604030504040204" pitchFamily="50" charset="-128"/>
                          <a:ea typeface="Meiryo UI" panose="020B0604030504040204" pitchFamily="50" charset="-128"/>
                        </a:rPr>
                        <a:t>③チャネル</a:t>
                      </a:r>
                      <a:r>
                        <a:rPr lang="en-US" altLang="ja-JP" sz="1600" b="0" dirty="0">
                          <a:solidFill>
                            <a:schemeClr val="tx1"/>
                          </a:solidFill>
                          <a:latin typeface="Meiryo UI" panose="020B0604030504040204" pitchFamily="50" charset="-128"/>
                          <a:ea typeface="Meiryo UI" panose="020B0604030504040204" pitchFamily="50" charset="-128"/>
                        </a:rPr>
                        <a:t>(</a:t>
                      </a:r>
                      <a:r>
                        <a:rPr lang="ja-JP" altLang="en-US" sz="1600" b="0" dirty="0">
                          <a:solidFill>
                            <a:schemeClr val="tx1"/>
                          </a:solidFill>
                          <a:latin typeface="Meiryo UI" panose="020B0604030504040204" pitchFamily="50" charset="-128"/>
                          <a:ea typeface="Meiryo UI" panose="020B0604030504040204" pitchFamily="50" charset="-128"/>
                        </a:rPr>
                        <a:t>新製品を既存製品とは別のチャネルや地域限定で販売</a:t>
                      </a:r>
                      <a:r>
                        <a:rPr lang="en-US" altLang="ja-JP" sz="1600" b="0" dirty="0">
                          <a:solidFill>
                            <a:schemeClr val="tx1"/>
                          </a:solidFill>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bl>
          </a:graphicData>
        </a:graphic>
      </p:graphicFrame>
    </p:spTree>
    <p:extLst>
      <p:ext uri="{BB962C8B-B14F-4D97-AF65-F5344CB8AC3E}">
        <p14:creationId xmlns:p14="http://schemas.microsoft.com/office/powerpoint/2010/main" val="21529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en-US" altLang="ja-JP" sz="2400" b="1" dirty="0">
                <a:latin typeface="Meiryo UI" panose="020B0604030504040204" pitchFamily="50" charset="-128"/>
                <a:ea typeface="Meiryo UI" panose="020B0604030504040204" pitchFamily="50" charset="-128"/>
              </a:rPr>
              <a:t>Product</a:t>
            </a:r>
            <a:r>
              <a:rPr kumimoji="1" lang="ja-JP" altLang="en-US" sz="2400" b="1" dirty="0">
                <a:latin typeface="Meiryo UI" panose="020B0604030504040204" pitchFamily="50" charset="-128"/>
                <a:ea typeface="Meiryo UI" panose="020B0604030504040204" pitchFamily="50" charset="-128"/>
              </a:rPr>
              <a:t>④　サービス</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サービスの特徴は企業にとって好ましくないこと。各特長に対する対応策を押さえておく。</a:t>
            </a:r>
            <a:endParaRPr kumimoji="1"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同時不可分性、非均一性、無形性</a:t>
            </a:r>
            <a:endParaRPr lang="en-US" altLang="ja-JP"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2B2AC3D3-51EE-4905-8E84-A4EE9EA11AC6}"/>
              </a:ext>
            </a:extLst>
          </p:cNvPr>
          <p:cNvGraphicFramePr>
            <a:graphicFrameLocks noGrp="1"/>
          </p:cNvGraphicFramePr>
          <p:nvPr>
            <p:extLst>
              <p:ext uri="{D42A27DB-BD31-4B8C-83A1-F6EECF244321}">
                <p14:modId xmlns:p14="http://schemas.microsoft.com/office/powerpoint/2010/main" val="3832676514"/>
              </p:ext>
            </p:extLst>
          </p:nvPr>
        </p:nvGraphicFramePr>
        <p:xfrm>
          <a:off x="337779" y="1241938"/>
          <a:ext cx="11096340" cy="2712720"/>
        </p:xfrm>
        <a:graphic>
          <a:graphicData uri="http://schemas.openxmlformats.org/drawingml/2006/table">
            <a:tbl>
              <a:tblPr firstRow="1" bandRow="1">
                <a:tableStyleId>{5C22544A-7EE6-4342-B048-85BDC9FD1C3A}</a:tableStyleId>
              </a:tblPr>
              <a:tblGrid>
                <a:gridCol w="3179778">
                  <a:extLst>
                    <a:ext uri="{9D8B030D-6E8A-4147-A177-3AD203B41FA5}">
                      <a16:colId xmlns:a16="http://schemas.microsoft.com/office/drawing/2014/main" val="816907390"/>
                    </a:ext>
                  </a:extLst>
                </a:gridCol>
                <a:gridCol w="7916562">
                  <a:extLst>
                    <a:ext uri="{9D8B030D-6E8A-4147-A177-3AD203B41FA5}">
                      <a16:colId xmlns:a16="http://schemas.microsoft.com/office/drawing/2014/main" val="2575731588"/>
                    </a:ext>
                  </a:extLst>
                </a:gridCol>
              </a:tblGrid>
              <a:tr h="380916">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同時不可分性</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生産するとき＝消費するとき</a:t>
                      </a:r>
                      <a:endParaRPr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rgbClr val="FF0000"/>
                          </a:solidFill>
                          <a:latin typeface="Meiryo UI" panose="020B0604030504040204" pitchFamily="50" charset="-128"/>
                          <a:ea typeface="Meiryo UI" panose="020B0604030504040204" pitchFamily="50" charset="-128"/>
                        </a:rPr>
                        <a:t>在庫できないから需給のミスマッチが発生しやすい</a:t>
                      </a:r>
                      <a:endParaRPr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価格、サービスを繁閑に応じて変更する</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ja-JP" altLang="en-US" sz="1600" b="0" dirty="0">
                          <a:solidFill>
                            <a:schemeClr val="tx1"/>
                          </a:solidFill>
                          <a:latin typeface="Meiryo UI" panose="020B0604030504040204" pitchFamily="50" charset="-128"/>
                          <a:ea typeface="Meiryo UI" panose="020B0604030504040204" pitchFamily="50" charset="-128"/>
                        </a:rPr>
                        <a:t>オンライン予約制度導入</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ja-JP" altLang="en-US" sz="1600" b="0" dirty="0">
                          <a:solidFill>
                            <a:schemeClr val="tx1"/>
                          </a:solidFill>
                          <a:latin typeface="Meiryo UI" panose="020B0604030504040204" pitchFamily="50" charset="-128"/>
                          <a:ea typeface="Meiryo UI" panose="020B0604030504040204" pitchFamily="50" charset="-128"/>
                        </a:rPr>
                        <a:t>サービスの繁閑状況をインターネットなどで顧客に情報公開する</a:t>
                      </a:r>
                      <a:endParaRPr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380916">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非均一性</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品質は一定でない</a:t>
                      </a:r>
                      <a:endParaRPr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rgbClr val="FF0000"/>
                          </a:solidFill>
                          <a:latin typeface="Meiryo UI" panose="020B0604030504040204" pitchFamily="50" charset="-128"/>
                          <a:ea typeface="Meiryo UI" panose="020B0604030504040204" pitchFamily="50" charset="-128"/>
                        </a:rPr>
                        <a:t>人や時間などで質がばらついてしまう</a:t>
                      </a:r>
                      <a:endParaRPr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サービスマニュアルを作成して教育を徹底させることで、属人的なサービスの質を安定させる</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ja-JP" altLang="en-US" sz="1600" b="0" dirty="0">
                          <a:solidFill>
                            <a:schemeClr val="tx1"/>
                          </a:solidFill>
                          <a:latin typeface="Meiryo UI" panose="020B0604030504040204" pitchFamily="50" charset="-128"/>
                          <a:ea typeface="Meiryo UI" panose="020B0604030504040204" pitchFamily="50" charset="-128"/>
                        </a:rPr>
                        <a:t>サービスを提供する人</a:t>
                      </a:r>
                      <a:r>
                        <a:rPr lang="en-US" altLang="ja-JP" sz="1600" b="0" dirty="0">
                          <a:solidFill>
                            <a:schemeClr val="tx1"/>
                          </a:solidFill>
                          <a:latin typeface="Meiryo UI" panose="020B0604030504040204" pitchFamily="50" charset="-128"/>
                          <a:ea typeface="Meiryo UI" panose="020B0604030504040204" pitchFamily="50" charset="-128"/>
                        </a:rPr>
                        <a:t>(</a:t>
                      </a:r>
                      <a:r>
                        <a:rPr lang="ja-JP" altLang="en-US" sz="1600" b="0" dirty="0">
                          <a:solidFill>
                            <a:schemeClr val="tx1"/>
                          </a:solidFill>
                          <a:latin typeface="Meiryo UI" panose="020B0604030504040204" pitchFamily="50" charset="-128"/>
                          <a:ea typeface="Meiryo UI" panose="020B0604030504040204" pitchFamily="50" charset="-128"/>
                        </a:rPr>
                        <a:t>コンタクトパーソネル</a:t>
                      </a:r>
                      <a:r>
                        <a:rPr lang="en-US" altLang="ja-JP" sz="1600" b="0" dirty="0">
                          <a:solidFill>
                            <a:schemeClr val="tx1"/>
                          </a:solidFill>
                          <a:latin typeface="Meiryo UI" panose="020B0604030504040204" pitchFamily="50" charset="-128"/>
                          <a:ea typeface="Meiryo UI" panose="020B0604030504040204" pitchFamily="50" charset="-128"/>
                        </a:rPr>
                        <a:t>)</a:t>
                      </a:r>
                      <a:r>
                        <a:rPr lang="ja-JP" altLang="en-US" sz="1600" b="0" dirty="0">
                          <a:solidFill>
                            <a:schemeClr val="tx1"/>
                          </a:solidFill>
                          <a:latin typeface="Meiryo UI" panose="020B0604030504040204" pitchFamily="50" charset="-128"/>
                          <a:ea typeface="Meiryo UI" panose="020B0604030504040204" pitchFamily="50" charset="-128"/>
                        </a:rPr>
                        <a:t>への疲労や快適さに配慮した勤務体制を敷く</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ja-JP" altLang="en-US" sz="1600" b="0" dirty="0">
                          <a:solidFill>
                            <a:schemeClr val="tx1"/>
                          </a:solidFill>
                          <a:latin typeface="Meiryo UI" panose="020B0604030504040204" pitchFamily="50" charset="-128"/>
                          <a:ea typeface="Meiryo UI" panose="020B0604030504040204" pitchFamily="50" charset="-128"/>
                        </a:rPr>
                        <a:t>人の作業以外でできる部分を機械化する</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ja-JP" altLang="en-US" sz="1600" b="0" dirty="0">
                          <a:solidFill>
                            <a:schemeClr val="tx1"/>
                          </a:solidFill>
                          <a:latin typeface="Meiryo UI" panose="020B0604030504040204" pitchFamily="50" charset="-128"/>
                          <a:ea typeface="Meiryo UI" panose="020B0604030504040204" pitchFamily="50" charset="-128"/>
                        </a:rPr>
                        <a:t>顧客の意見を定期的に収集して自社内でその情報を共有し、サービスの質向上に生かす</a:t>
                      </a:r>
                      <a:endParaRPr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4750304"/>
                  </a:ext>
                </a:extLst>
              </a:tr>
              <a:tr h="380916">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無形性</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見えない</a:t>
                      </a:r>
                      <a:endParaRPr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rgbClr val="FF0000"/>
                          </a:solidFill>
                          <a:latin typeface="Meiryo UI" panose="020B0604030504040204" pitchFamily="50" charset="-128"/>
                          <a:ea typeface="Meiryo UI" panose="020B0604030504040204" pitchFamily="50" charset="-128"/>
                        </a:rPr>
                        <a:t>サービスの内容や質を告知するのが難しい</a:t>
                      </a:r>
                      <a:endParaRPr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無料体験キャンペーン、顧客紹介制度</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en-US" altLang="ja-JP" sz="1600" b="0" dirty="0">
                          <a:solidFill>
                            <a:schemeClr val="tx1"/>
                          </a:solidFill>
                          <a:latin typeface="Meiryo UI" panose="020B0604030504040204" pitchFamily="50" charset="-128"/>
                          <a:ea typeface="Meiryo UI" panose="020B0604030504040204" pitchFamily="50" charset="-128"/>
                        </a:rPr>
                        <a:t>BBS</a:t>
                      </a:r>
                      <a:r>
                        <a:rPr lang="ja-JP" altLang="en-US" sz="1600" b="0" dirty="0">
                          <a:solidFill>
                            <a:schemeClr val="tx1"/>
                          </a:solidFill>
                          <a:latin typeface="Meiryo UI" panose="020B0604030504040204" pitchFamily="50" charset="-128"/>
                          <a:ea typeface="Meiryo UI" panose="020B0604030504040204" pitchFamily="50" charset="-128"/>
                        </a:rPr>
                        <a:t>を設定し、顧客間の意見や感想を集めて公開する。口コミ効果を期待できる対策をとる。</a:t>
                      </a:r>
                      <a:endParaRPr lang="en-US" altLang="ja-JP" sz="1600" b="0" dirty="0">
                        <a:solidFill>
                          <a:schemeClr val="tx1"/>
                        </a:solidFill>
                        <a:latin typeface="Meiryo UI" panose="020B0604030504040204" pitchFamily="50" charset="-128"/>
                        <a:ea typeface="Meiryo UI" panose="020B0604030504040204" pitchFamily="50" charset="-128"/>
                      </a:endParaRPr>
                    </a:p>
                    <a:p>
                      <a:pPr algn="l"/>
                      <a:r>
                        <a:rPr lang="en-US" altLang="ja-JP" sz="1600" b="0" dirty="0">
                          <a:solidFill>
                            <a:schemeClr val="tx1"/>
                          </a:solidFill>
                          <a:latin typeface="Meiryo UI" panose="020B0604030504040204" pitchFamily="50" charset="-128"/>
                          <a:ea typeface="Meiryo UI" panose="020B0604030504040204" pitchFamily="50" charset="-128"/>
                        </a:rPr>
                        <a:t>HP</a:t>
                      </a:r>
                      <a:r>
                        <a:rPr lang="ja-JP" altLang="en-US" sz="1600" b="0" dirty="0">
                          <a:solidFill>
                            <a:schemeClr val="tx1"/>
                          </a:solidFill>
                          <a:latin typeface="Meiryo UI" panose="020B0604030504040204" pitchFamily="50" charset="-128"/>
                          <a:ea typeface="Meiryo UI" panose="020B0604030504040204" pitchFamily="50" charset="-128"/>
                        </a:rPr>
                        <a:t>や</a:t>
                      </a:r>
                      <a:r>
                        <a:rPr lang="en-US" altLang="ja-JP" sz="1600" b="0" dirty="0">
                          <a:solidFill>
                            <a:schemeClr val="tx1"/>
                          </a:solidFill>
                          <a:latin typeface="Meiryo UI" panose="020B0604030504040204" pitchFamily="50" charset="-128"/>
                          <a:ea typeface="Meiryo UI" panose="020B0604030504040204" pitchFamily="50" charset="-128"/>
                        </a:rPr>
                        <a:t>SNS</a:t>
                      </a:r>
                      <a:r>
                        <a:rPr lang="ja-JP" altLang="en-US" sz="1600" b="0" dirty="0">
                          <a:solidFill>
                            <a:schemeClr val="tx1"/>
                          </a:solidFill>
                          <a:latin typeface="Meiryo UI" panose="020B0604030504040204" pitchFamily="50" charset="-128"/>
                          <a:ea typeface="Meiryo UI" panose="020B0604030504040204" pitchFamily="50" charset="-128"/>
                        </a:rPr>
                        <a:t>でサービス風景やイメージ画像を掲載し、視覚的にサービスイメージをアピールする</a:t>
                      </a:r>
                      <a:endParaRPr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6897310"/>
                  </a:ext>
                </a:extLst>
              </a:tr>
            </a:tbl>
          </a:graphicData>
        </a:graphic>
      </p:graphicFrame>
    </p:spTree>
    <p:extLst>
      <p:ext uri="{BB962C8B-B14F-4D97-AF65-F5344CB8AC3E}">
        <p14:creationId xmlns:p14="http://schemas.microsoft.com/office/powerpoint/2010/main" val="24767459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FEDFD138-8A87-4A13-BB03-6BA90E224CA9}"/>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accent6"/>
              </a:solidFill>
              <a:latin typeface="Meiryo UI" panose="020B0604030504040204" pitchFamily="50" charset="-128"/>
              <a:ea typeface="Meiryo UI" panose="020B0604030504040204" pitchFamily="50" charset="-128"/>
            </a:endParaRPr>
          </a:p>
          <a:p>
            <a:endParaRPr lang="en-US" altLang="ja-JP" b="1" dirty="0">
              <a:solidFill>
                <a:schemeClr val="accent6"/>
              </a:solidFill>
              <a:latin typeface="Meiryo UI" panose="020B0604030504040204" pitchFamily="50" charset="-128"/>
              <a:ea typeface="Meiryo UI" panose="020B0604030504040204" pitchFamily="50" charset="-128"/>
            </a:endParaRPr>
          </a:p>
          <a:p>
            <a:endParaRPr kumimoji="1" lang="en-US" altLang="ja-JP"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r>
              <a:rPr kumimoji="1" lang="ja-JP" altLang="en-US" sz="2800" b="1" dirty="0">
                <a:solidFill>
                  <a:schemeClr val="accent6"/>
                </a:solidFill>
                <a:latin typeface="Meiryo UI" panose="020B0604030504040204" pitchFamily="50" charset="-128"/>
                <a:ea typeface="Meiryo UI" panose="020B0604030504040204" pitchFamily="50" charset="-128"/>
              </a:rPr>
              <a:t>　　　</a:t>
            </a:r>
            <a:r>
              <a:rPr kumimoji="1" lang="ja-JP" altLang="en-US" sz="2800" b="1" u="sng" dirty="0">
                <a:solidFill>
                  <a:schemeClr val="accent6"/>
                </a:solidFill>
                <a:latin typeface="Meiryo UI" panose="020B0604030504040204" pitchFamily="50" charset="-128"/>
                <a:ea typeface="Meiryo UI" panose="020B0604030504040204" pitchFamily="50" charset="-128"/>
              </a:rPr>
              <a:t>事例</a:t>
            </a:r>
            <a:r>
              <a:rPr kumimoji="1" lang="en-US" altLang="ja-JP" sz="2800" b="1" u="sng" dirty="0">
                <a:solidFill>
                  <a:schemeClr val="accent6"/>
                </a:solidFill>
                <a:latin typeface="Meiryo UI" panose="020B0604030504040204" pitchFamily="50" charset="-128"/>
                <a:ea typeface="Meiryo UI" panose="020B0604030504040204" pitchFamily="50" charset="-128"/>
              </a:rPr>
              <a:t>Ⅲ</a:t>
            </a:r>
          </a:p>
          <a:p>
            <a:endParaRPr lang="en-US" altLang="ja-JP" sz="2800" b="1" dirty="0">
              <a:solidFill>
                <a:schemeClr val="accent6"/>
              </a:solidFill>
              <a:latin typeface="Meiryo UI" panose="020B0604030504040204" pitchFamily="50" charset="-128"/>
              <a:ea typeface="Meiryo UI" panose="020B0604030504040204" pitchFamily="50" charset="-128"/>
            </a:endParaRPr>
          </a:p>
          <a:p>
            <a:r>
              <a:rPr kumimoji="1" lang="ja-JP" altLang="en-US" sz="2800" b="1" dirty="0">
                <a:solidFill>
                  <a:schemeClr val="accent6"/>
                </a:solidFill>
                <a:latin typeface="Meiryo UI" panose="020B0604030504040204" pitchFamily="50" charset="-128"/>
                <a:ea typeface="Meiryo UI" panose="020B0604030504040204" pitchFamily="50" charset="-128"/>
              </a:rPr>
              <a:t>　　　安く品質の高い製品を納期通りに、</a:t>
            </a:r>
            <a:endParaRPr kumimoji="1" lang="en-US" altLang="ja-JP" sz="2800" b="1" dirty="0">
              <a:solidFill>
                <a:schemeClr val="accent6"/>
              </a:solidFill>
              <a:latin typeface="Meiryo UI" panose="020B0604030504040204" pitchFamily="50" charset="-128"/>
              <a:ea typeface="Meiryo UI" panose="020B0604030504040204" pitchFamily="50" charset="-128"/>
            </a:endParaRPr>
          </a:p>
          <a:p>
            <a:r>
              <a:rPr lang="ja-JP" altLang="en-US" sz="2800" b="1" dirty="0">
                <a:solidFill>
                  <a:schemeClr val="accent6"/>
                </a:solidFill>
                <a:latin typeface="Meiryo UI" panose="020B0604030504040204" pitchFamily="50" charset="-128"/>
                <a:ea typeface="Meiryo UI" panose="020B0604030504040204" pitchFamily="50" charset="-128"/>
              </a:rPr>
              <a:t>　　　</a:t>
            </a:r>
            <a:r>
              <a:rPr kumimoji="1" lang="ja-JP" altLang="en-US" sz="2800" b="1" dirty="0">
                <a:solidFill>
                  <a:schemeClr val="accent6"/>
                </a:solidFill>
                <a:latin typeface="Meiryo UI" panose="020B0604030504040204" pitchFamily="50" charset="-128"/>
                <a:ea typeface="Meiryo UI" panose="020B0604030504040204" pitchFamily="50" charset="-128"/>
              </a:rPr>
              <a:t>混乱なく効率よく作って売っているか</a:t>
            </a:r>
            <a:r>
              <a:rPr lang="ja-JP" altLang="en-US" sz="2800" b="1" dirty="0">
                <a:solidFill>
                  <a:schemeClr val="accent6"/>
                </a:solidFill>
                <a:latin typeface="Meiryo UI" panose="020B0604030504040204" pitchFamily="50" charset="-128"/>
                <a:ea typeface="Meiryo UI" panose="020B0604030504040204" pitchFamily="50" charset="-128"/>
              </a:rPr>
              <a:t>？</a:t>
            </a:r>
            <a:endParaRPr kumimoji="1" lang="ja-JP" altLang="en-US" sz="2400" b="1" dirty="0">
              <a:solidFill>
                <a:schemeClr val="accent6"/>
              </a:solidFill>
              <a:latin typeface="Meiryo UI" panose="020B0604030504040204" pitchFamily="50" charset="-128"/>
              <a:ea typeface="Meiryo UI" panose="020B0604030504040204" pitchFamily="50" charset="-128"/>
            </a:endParaRPr>
          </a:p>
        </p:txBody>
      </p:sp>
      <p:grpSp>
        <p:nvGrpSpPr>
          <p:cNvPr id="3" name="グループ化 2">
            <a:extLst>
              <a:ext uri="{FF2B5EF4-FFF2-40B4-BE49-F238E27FC236}">
                <a16:creationId xmlns:a16="http://schemas.microsoft.com/office/drawing/2014/main" id="{67DA3E06-4B40-49E5-8940-A8DEF88CC753}"/>
              </a:ext>
            </a:extLst>
          </p:cNvPr>
          <p:cNvGrpSpPr/>
          <p:nvPr/>
        </p:nvGrpSpPr>
        <p:grpSpPr>
          <a:xfrm>
            <a:off x="7224586" y="1136824"/>
            <a:ext cx="4275437" cy="1474569"/>
            <a:chOff x="6689124" y="955589"/>
            <a:chExt cx="4662617" cy="1746422"/>
          </a:xfrm>
        </p:grpSpPr>
        <p:sp>
          <p:nvSpPr>
            <p:cNvPr id="2" name="四角形: 角を丸くする 1">
              <a:extLst>
                <a:ext uri="{FF2B5EF4-FFF2-40B4-BE49-F238E27FC236}">
                  <a16:creationId xmlns:a16="http://schemas.microsoft.com/office/drawing/2014/main" id="{45AD71C2-A4CE-48F7-AA84-A83F6CAA1A8D}"/>
                </a:ext>
              </a:extLst>
            </p:cNvPr>
            <p:cNvSpPr/>
            <p:nvPr/>
          </p:nvSpPr>
          <p:spPr>
            <a:xfrm>
              <a:off x="6689124" y="955589"/>
              <a:ext cx="4662617" cy="174642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ysClr val="windowText" lastClr="000000"/>
                  </a:solidFill>
                  <a:latin typeface="Meiryo UI" panose="020B0604030504040204" pitchFamily="50" charset="-128"/>
                  <a:ea typeface="Meiryo UI" panose="020B0604030504040204" pitchFamily="50" charset="-128"/>
                </a:rPr>
                <a:t>混乱なく作って</a:t>
              </a:r>
            </a:p>
          </p:txBody>
        </p:sp>
        <p:sp>
          <p:nvSpPr>
            <p:cNvPr id="4" name="四角形: 角を丸くする 3">
              <a:extLst>
                <a:ext uri="{FF2B5EF4-FFF2-40B4-BE49-F238E27FC236}">
                  <a16:creationId xmlns:a16="http://schemas.microsoft.com/office/drawing/2014/main" id="{F10BEC78-7E42-48DF-83A4-C93F18EEDB0C}"/>
                </a:ext>
              </a:extLst>
            </p:cNvPr>
            <p:cNvSpPr/>
            <p:nvPr/>
          </p:nvSpPr>
          <p:spPr>
            <a:xfrm>
              <a:off x="8641492" y="1058562"/>
              <a:ext cx="2586681" cy="154047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400" dirty="0">
                  <a:solidFill>
                    <a:sysClr val="windowText" lastClr="000000"/>
                  </a:solidFill>
                  <a:latin typeface="Meiryo UI" panose="020B0604030504040204" pitchFamily="50" charset="-128"/>
                  <a:ea typeface="Meiryo UI" panose="020B0604030504040204" pitchFamily="50" charset="-128"/>
                </a:rPr>
                <a:t>生産分析</a:t>
              </a:r>
              <a:endParaRPr kumimoji="1"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400" dirty="0">
                  <a:solidFill>
                    <a:sysClr val="windowText" lastClr="000000"/>
                  </a:solidFill>
                  <a:latin typeface="Meiryo UI" panose="020B0604030504040204" pitchFamily="50" charset="-128"/>
                  <a:ea typeface="Meiryo UI" panose="020B0604030504040204" pitchFamily="50" charset="-128"/>
                </a:rPr>
                <a:t>生産方式</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400" dirty="0">
                  <a:solidFill>
                    <a:sysClr val="windowText" lastClr="000000"/>
                  </a:solidFill>
                  <a:latin typeface="Meiryo UI" panose="020B0604030504040204" pitchFamily="50" charset="-128"/>
                  <a:ea typeface="Meiryo UI" panose="020B0604030504040204" pitchFamily="50" charset="-128"/>
                </a:rPr>
                <a:t>管理方式</a:t>
              </a:r>
              <a:endParaRPr kumimoji="1"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en-US" altLang="ja-JP" sz="1400" dirty="0">
                  <a:solidFill>
                    <a:sysClr val="windowText" lastClr="000000"/>
                  </a:solidFill>
                  <a:latin typeface="Meiryo UI" panose="020B0604030504040204" pitchFamily="50" charset="-128"/>
                  <a:ea typeface="Meiryo UI" panose="020B0604030504040204" pitchFamily="50" charset="-128"/>
                </a:rPr>
                <a:t>PQ</a:t>
              </a:r>
              <a:r>
                <a:rPr lang="ja-JP" altLang="en-US" sz="1400" dirty="0">
                  <a:solidFill>
                    <a:sysClr val="windowText" lastClr="000000"/>
                  </a:solidFill>
                  <a:latin typeface="Meiryo UI" panose="020B0604030504040204" pitchFamily="50" charset="-128"/>
                  <a:ea typeface="Meiryo UI" panose="020B0604030504040204" pitchFamily="50" charset="-128"/>
                </a:rPr>
                <a:t>分析</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400" dirty="0">
                  <a:solidFill>
                    <a:sysClr val="windowText" lastClr="000000"/>
                  </a:solidFill>
                  <a:latin typeface="Meiryo UI" panose="020B0604030504040204" pitchFamily="50" charset="-128"/>
                  <a:ea typeface="Meiryo UI" panose="020B0604030504040204" pitchFamily="50" charset="-128"/>
                </a:rPr>
                <a:t>向上設定の</a:t>
              </a:r>
              <a:r>
                <a:rPr kumimoji="1" lang="en-US" altLang="ja-JP" sz="1400" dirty="0">
                  <a:solidFill>
                    <a:sysClr val="windowText" lastClr="000000"/>
                  </a:solidFill>
                  <a:latin typeface="Meiryo UI" panose="020B0604030504040204" pitchFamily="50" charset="-128"/>
                  <a:ea typeface="Meiryo UI" panose="020B0604030504040204" pitchFamily="50" charset="-128"/>
                </a:rPr>
                <a:t>SLP</a:t>
              </a:r>
            </a:p>
            <a:p>
              <a:pPr marL="285750" indent="-285750">
                <a:buFont typeface="Wingdings" panose="05000000000000000000" pitchFamily="2" charset="2"/>
                <a:buChar char="l"/>
              </a:pPr>
              <a:r>
                <a:rPr kumimoji="1" lang="ja-JP" altLang="en-US" sz="1400" dirty="0">
                  <a:solidFill>
                    <a:sysClr val="windowText" lastClr="000000"/>
                  </a:solidFill>
                  <a:latin typeface="Meiryo UI" panose="020B0604030504040204" pitchFamily="50" charset="-128"/>
                  <a:ea typeface="Meiryo UI" panose="020B0604030504040204" pitchFamily="50" charset="-128"/>
                </a:rPr>
                <a:t>技術継承</a:t>
              </a:r>
            </a:p>
          </p:txBody>
        </p:sp>
      </p:grpSp>
      <p:grpSp>
        <p:nvGrpSpPr>
          <p:cNvPr id="6" name="グループ化 5">
            <a:extLst>
              <a:ext uri="{FF2B5EF4-FFF2-40B4-BE49-F238E27FC236}">
                <a16:creationId xmlns:a16="http://schemas.microsoft.com/office/drawing/2014/main" id="{76B4784E-4B8E-441D-A205-214AAAC6A1E2}"/>
              </a:ext>
            </a:extLst>
          </p:cNvPr>
          <p:cNvGrpSpPr/>
          <p:nvPr/>
        </p:nvGrpSpPr>
        <p:grpSpPr>
          <a:xfrm>
            <a:off x="7224585" y="2813003"/>
            <a:ext cx="4275437" cy="1474569"/>
            <a:chOff x="6689124" y="955589"/>
            <a:chExt cx="4662617" cy="1746422"/>
          </a:xfrm>
        </p:grpSpPr>
        <p:sp>
          <p:nvSpPr>
            <p:cNvPr id="7" name="四角形: 角を丸くする 6">
              <a:extLst>
                <a:ext uri="{FF2B5EF4-FFF2-40B4-BE49-F238E27FC236}">
                  <a16:creationId xmlns:a16="http://schemas.microsoft.com/office/drawing/2014/main" id="{457AF8C1-5619-476C-B409-F67C8155E847}"/>
                </a:ext>
              </a:extLst>
            </p:cNvPr>
            <p:cNvSpPr/>
            <p:nvPr/>
          </p:nvSpPr>
          <p:spPr>
            <a:xfrm>
              <a:off x="6689124" y="955589"/>
              <a:ext cx="4662617" cy="174642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ysClr val="windowText" lastClr="000000"/>
                  </a:solidFill>
                  <a:latin typeface="Meiryo UI" panose="020B0604030504040204" pitchFamily="50" charset="-128"/>
                  <a:ea typeface="Meiryo UI" panose="020B0604030504040204" pitchFamily="50" charset="-128"/>
                </a:rPr>
                <a:t>効率よく作って</a:t>
              </a:r>
              <a:endParaRPr kumimoji="1" lang="ja-JP" altLang="en-US" sz="1600" dirty="0">
                <a:solidFill>
                  <a:sysClr val="windowText" lastClr="000000"/>
                </a:solidFill>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A43B096E-01B3-4600-86B1-5263CE90E880}"/>
                </a:ext>
              </a:extLst>
            </p:cNvPr>
            <p:cNvSpPr/>
            <p:nvPr/>
          </p:nvSpPr>
          <p:spPr>
            <a:xfrm>
              <a:off x="8641492" y="1058562"/>
              <a:ext cx="2586681" cy="154047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lang="ja-JP" altLang="en-US" sz="1400" dirty="0">
                  <a:solidFill>
                    <a:sysClr val="windowText" lastClr="000000"/>
                  </a:solidFill>
                  <a:latin typeface="Meiryo UI" panose="020B0604030504040204" pitchFamily="50" charset="-128"/>
                  <a:ea typeface="Meiryo UI" panose="020B0604030504040204" pitchFamily="50" charset="-128"/>
                </a:rPr>
                <a:t>コミュニケーション</a:t>
              </a:r>
              <a:endParaRPr kumimoji="1"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400" dirty="0">
                  <a:solidFill>
                    <a:sysClr val="windowText" lastClr="000000"/>
                  </a:solidFill>
                  <a:latin typeface="Meiryo UI" panose="020B0604030504040204" pitchFamily="50" charset="-128"/>
                  <a:ea typeface="Meiryo UI" panose="020B0604030504040204" pitchFamily="50" charset="-128"/>
                </a:rPr>
                <a:t>製造現場チェックポイント</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en-US" altLang="ja-JP" sz="1400" dirty="0">
                  <a:solidFill>
                    <a:sysClr val="windowText" lastClr="000000"/>
                  </a:solidFill>
                  <a:latin typeface="Meiryo UI" panose="020B0604030504040204" pitchFamily="50" charset="-128"/>
                  <a:ea typeface="Meiryo UI" panose="020B0604030504040204" pitchFamily="50" charset="-128"/>
                </a:rPr>
                <a:t>IE</a:t>
              </a:r>
              <a:endParaRPr kumimoji="1"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400" dirty="0">
                  <a:solidFill>
                    <a:sysClr val="windowText" lastClr="000000"/>
                  </a:solidFill>
                  <a:latin typeface="Meiryo UI" panose="020B0604030504040204" pitchFamily="50" charset="-128"/>
                  <a:ea typeface="Meiryo UI" panose="020B0604030504040204" pitchFamily="50" charset="-128"/>
                </a:rPr>
                <a:t>設備保存</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400" dirty="0">
                  <a:solidFill>
                    <a:sysClr val="windowText" lastClr="000000"/>
                  </a:solidFill>
                  <a:latin typeface="Meiryo UI" panose="020B0604030504040204" pitchFamily="50" charset="-128"/>
                  <a:ea typeface="Meiryo UI" panose="020B0604030504040204" pitchFamily="50" charset="-128"/>
                </a:rPr>
                <a:t>アウトソーシング</a:t>
              </a:r>
            </a:p>
          </p:txBody>
        </p:sp>
      </p:grpSp>
      <p:grpSp>
        <p:nvGrpSpPr>
          <p:cNvPr id="10" name="グループ化 9">
            <a:extLst>
              <a:ext uri="{FF2B5EF4-FFF2-40B4-BE49-F238E27FC236}">
                <a16:creationId xmlns:a16="http://schemas.microsoft.com/office/drawing/2014/main" id="{7A07D4A6-EFF5-4549-84D7-67B259C5DF74}"/>
              </a:ext>
            </a:extLst>
          </p:cNvPr>
          <p:cNvGrpSpPr/>
          <p:nvPr/>
        </p:nvGrpSpPr>
        <p:grpSpPr>
          <a:xfrm>
            <a:off x="7224585" y="4489183"/>
            <a:ext cx="4275437" cy="1474569"/>
            <a:chOff x="6689124" y="955589"/>
            <a:chExt cx="4662617" cy="1746422"/>
          </a:xfrm>
        </p:grpSpPr>
        <p:sp>
          <p:nvSpPr>
            <p:cNvPr id="11" name="四角形: 角を丸くする 10">
              <a:extLst>
                <a:ext uri="{FF2B5EF4-FFF2-40B4-BE49-F238E27FC236}">
                  <a16:creationId xmlns:a16="http://schemas.microsoft.com/office/drawing/2014/main" id="{ADFFB76D-167C-4AAE-A653-253465662C54}"/>
                </a:ext>
              </a:extLst>
            </p:cNvPr>
            <p:cNvSpPr/>
            <p:nvPr/>
          </p:nvSpPr>
          <p:spPr>
            <a:xfrm>
              <a:off x="6689124" y="955589"/>
              <a:ext cx="4662617" cy="174642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ysClr val="windowText" lastClr="000000"/>
                  </a:solidFill>
                  <a:latin typeface="Meiryo UI" panose="020B0604030504040204" pitchFamily="50" charset="-128"/>
                  <a:ea typeface="Meiryo UI" panose="020B0604030504040204" pitchFamily="50" charset="-128"/>
                </a:rPr>
                <a:t>売っているか</a:t>
              </a:r>
            </a:p>
          </p:txBody>
        </p:sp>
        <p:sp>
          <p:nvSpPr>
            <p:cNvPr id="12" name="四角形: 角を丸くする 11">
              <a:extLst>
                <a:ext uri="{FF2B5EF4-FFF2-40B4-BE49-F238E27FC236}">
                  <a16:creationId xmlns:a16="http://schemas.microsoft.com/office/drawing/2014/main" id="{97B147BC-D4A4-4298-A8CB-8A9F80D48892}"/>
                </a:ext>
              </a:extLst>
            </p:cNvPr>
            <p:cNvSpPr/>
            <p:nvPr/>
          </p:nvSpPr>
          <p:spPr>
            <a:xfrm>
              <a:off x="8641492" y="1058562"/>
              <a:ext cx="2586681" cy="154047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lang="ja-JP" altLang="en-US" sz="1400" dirty="0">
                  <a:solidFill>
                    <a:sysClr val="windowText" lastClr="000000"/>
                  </a:solidFill>
                  <a:latin typeface="Meiryo UI" panose="020B0604030504040204" pitchFamily="50" charset="-128"/>
                  <a:ea typeface="Meiryo UI" panose="020B0604030504040204" pitchFamily="50" charset="-128"/>
                </a:rPr>
                <a:t>販売体制</a:t>
              </a:r>
              <a:endParaRPr kumimoji="1"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400" dirty="0">
                  <a:solidFill>
                    <a:sysClr val="windowText" lastClr="000000"/>
                  </a:solidFill>
                  <a:latin typeface="Meiryo UI" panose="020B0604030504040204" pitchFamily="50" charset="-128"/>
                  <a:ea typeface="Meiryo UI" panose="020B0604030504040204" pitchFamily="50" charset="-128"/>
                </a:rPr>
                <a:t>人員</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400" dirty="0">
                  <a:solidFill>
                    <a:sysClr val="windowText" lastClr="000000"/>
                  </a:solidFill>
                  <a:latin typeface="Meiryo UI" panose="020B0604030504040204" pitchFamily="50" charset="-128"/>
                  <a:ea typeface="Meiryo UI" panose="020B0604030504040204" pitchFamily="50" charset="-128"/>
                </a:rPr>
                <a:t>チャネル</a:t>
              </a:r>
              <a:endParaRPr kumimoji="1" lang="en-US" altLang="ja-JP" sz="1400" dirty="0">
                <a:solidFill>
                  <a:sysClr val="windowText" lastClr="000000"/>
                </a:solidFill>
                <a:latin typeface="Meiryo UI" panose="020B0604030504040204" pitchFamily="50" charset="-128"/>
                <a:ea typeface="Meiryo UI" panose="020B0604030504040204" pitchFamily="50" charset="-128"/>
              </a:endParaRPr>
            </a:p>
          </p:txBody>
        </p:sp>
      </p:grpSp>
      <p:sp>
        <p:nvSpPr>
          <p:cNvPr id="5" name="四角形: 角を丸くする 4">
            <a:extLst>
              <a:ext uri="{FF2B5EF4-FFF2-40B4-BE49-F238E27FC236}">
                <a16:creationId xmlns:a16="http://schemas.microsoft.com/office/drawing/2014/main" id="{327482F8-E51B-45A7-8709-93096DBDE4E1}"/>
              </a:ext>
            </a:extLst>
          </p:cNvPr>
          <p:cNvSpPr/>
          <p:nvPr/>
        </p:nvSpPr>
        <p:spPr>
          <a:xfrm>
            <a:off x="11369227" y="1369322"/>
            <a:ext cx="261589" cy="4361933"/>
          </a:xfrm>
          <a:prstGeom prst="round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bg1"/>
                </a:solidFill>
                <a:latin typeface="Meiryo UI" panose="020B0604030504040204" pitchFamily="50" charset="-128"/>
                <a:ea typeface="Meiryo UI" panose="020B0604030504040204" pitchFamily="50" charset="-128"/>
              </a:rPr>
              <a:t>ＩＴ活用</a:t>
            </a:r>
          </a:p>
        </p:txBody>
      </p:sp>
    </p:spTree>
    <p:extLst>
      <p:ext uri="{BB962C8B-B14F-4D97-AF65-F5344CB8AC3E}">
        <p14:creationId xmlns:p14="http://schemas.microsoft.com/office/powerpoint/2010/main" val="7501592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17542"/>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解答の切り口</a:t>
            </a:r>
            <a:endParaRPr kumimoji="1" lang="ja-JP" altLang="en-US" sz="2400" dirty="0">
              <a:latin typeface="Meiryo UI" panose="020B0604030504040204" pitchFamily="50" charset="-128"/>
              <a:ea typeface="Meiryo UI" panose="020B0604030504040204" pitchFamily="50" charset="-128"/>
            </a:endParaRPr>
          </a:p>
        </p:txBody>
      </p:sp>
      <p:pic>
        <p:nvPicPr>
          <p:cNvPr id="1026" name="Picture 2" descr="ソース画像を表示">
            <a:extLst>
              <a:ext uri="{FF2B5EF4-FFF2-40B4-BE49-F238E27FC236}">
                <a16:creationId xmlns:a16="http://schemas.microsoft.com/office/drawing/2014/main" id="{4D2769BF-E62C-4D5D-A205-EB0BE8D559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9871" y="2159232"/>
            <a:ext cx="6832257" cy="4554838"/>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グループ化 17">
            <a:extLst>
              <a:ext uri="{FF2B5EF4-FFF2-40B4-BE49-F238E27FC236}">
                <a16:creationId xmlns:a16="http://schemas.microsoft.com/office/drawing/2014/main" id="{D6AD161A-6B58-4F05-AD9D-C89D63B3278D}"/>
              </a:ext>
            </a:extLst>
          </p:cNvPr>
          <p:cNvGrpSpPr/>
          <p:nvPr/>
        </p:nvGrpSpPr>
        <p:grpSpPr>
          <a:xfrm>
            <a:off x="5790858" y="1172679"/>
            <a:ext cx="6072541" cy="1413225"/>
            <a:chOff x="-412578" y="3807660"/>
            <a:chExt cx="6072541" cy="1413225"/>
          </a:xfrm>
        </p:grpSpPr>
        <p:sp>
          <p:nvSpPr>
            <p:cNvPr id="9" name="楕円 8">
              <a:extLst>
                <a:ext uri="{FF2B5EF4-FFF2-40B4-BE49-F238E27FC236}">
                  <a16:creationId xmlns:a16="http://schemas.microsoft.com/office/drawing/2014/main" id="{8D73DB5E-FC30-4379-945B-E9C48FF96333}"/>
                </a:ext>
              </a:extLst>
            </p:cNvPr>
            <p:cNvSpPr/>
            <p:nvPr/>
          </p:nvSpPr>
          <p:spPr>
            <a:xfrm>
              <a:off x="-412578" y="4860885"/>
              <a:ext cx="360000" cy="360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19A163A3-8CF9-439F-8D9E-66E08B408AE5}"/>
                </a:ext>
              </a:extLst>
            </p:cNvPr>
            <p:cNvSpPr/>
            <p:nvPr/>
          </p:nvSpPr>
          <p:spPr>
            <a:xfrm>
              <a:off x="3411034" y="3807660"/>
              <a:ext cx="2248929" cy="1233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rgbClr val="FF0000"/>
                  </a:solidFill>
                  <a:latin typeface="Meiryo UI" panose="020B0604030504040204" pitchFamily="50" charset="-128"/>
                  <a:ea typeface="Meiryo UI" panose="020B0604030504040204" pitchFamily="50" charset="-128"/>
                </a:rPr>
                <a:t>IT</a:t>
              </a:r>
              <a:r>
                <a:rPr kumimoji="1" lang="ja-JP" altLang="en-US" sz="1200" dirty="0">
                  <a:solidFill>
                    <a:srgbClr val="FF0000"/>
                  </a:solidFill>
                  <a:latin typeface="Meiryo UI" panose="020B0604030504040204" pitchFamily="50" charset="-128"/>
                  <a:ea typeface="Meiryo UI" panose="020B0604030504040204" pitchFamily="50" charset="-128"/>
                </a:rPr>
                <a:t>の活用方法：</a:t>
              </a:r>
              <a:r>
                <a:rPr lang="en-US" altLang="ja-JP" sz="1200" dirty="0">
                  <a:solidFill>
                    <a:srgbClr val="FF0000"/>
                  </a:solidFill>
                  <a:latin typeface="Meiryo UI" panose="020B0604030504040204" pitchFamily="50" charset="-128"/>
                  <a:ea typeface="Meiryo UI" panose="020B0604030504040204" pitchFamily="50" charset="-128"/>
                </a:rPr>
                <a:t>DRINK</a:t>
              </a:r>
            </a:p>
            <a:p>
              <a:r>
                <a:rPr kumimoji="1" lang="en-US" altLang="ja-JP" sz="1200" dirty="0">
                  <a:solidFill>
                    <a:sysClr val="windowText" lastClr="000000"/>
                  </a:solidFill>
                  <a:latin typeface="Meiryo UI" panose="020B0604030504040204" pitchFamily="50" charset="-128"/>
                  <a:ea typeface="Meiryo UI" panose="020B0604030504040204" pitchFamily="50" charset="-128"/>
                </a:rPr>
                <a:t>D</a:t>
              </a:r>
              <a:r>
                <a:rPr kumimoji="1" lang="ja-JP" altLang="en-US" sz="1200" dirty="0">
                  <a:solidFill>
                    <a:sysClr val="windowText" lastClr="000000"/>
                  </a:solidFill>
                  <a:latin typeface="Meiryo UI" panose="020B0604030504040204" pitchFamily="50" charset="-128"/>
                  <a:ea typeface="Meiryo UI" panose="020B0604030504040204" pitchFamily="50" charset="-128"/>
                </a:rPr>
                <a:t>：</a:t>
              </a:r>
              <a:r>
                <a:rPr lang="ja-JP" altLang="en-US" sz="1200" dirty="0">
                  <a:solidFill>
                    <a:sysClr val="windowText" lastClr="000000"/>
                  </a:solidFill>
                  <a:latin typeface="Meiryo UI" panose="020B0604030504040204" pitchFamily="50" charset="-128"/>
                  <a:ea typeface="Meiryo UI" panose="020B0604030504040204" pitchFamily="50" charset="-128"/>
                </a:rPr>
                <a:t>データベース化</a:t>
              </a:r>
              <a:endParaRPr lang="en-US" altLang="ja-JP" sz="1200" dirty="0">
                <a:solidFill>
                  <a:sysClr val="windowText" lastClr="000000"/>
                </a:solidFill>
                <a:latin typeface="Meiryo UI" panose="020B0604030504040204" pitchFamily="50" charset="-128"/>
                <a:ea typeface="Meiryo UI" panose="020B0604030504040204" pitchFamily="50" charset="-128"/>
              </a:endParaRPr>
            </a:p>
            <a:p>
              <a:r>
                <a:rPr kumimoji="1" lang="en-US" altLang="ja-JP" sz="1200" dirty="0">
                  <a:solidFill>
                    <a:sysClr val="windowText" lastClr="000000"/>
                  </a:solidFill>
                  <a:latin typeface="Meiryo UI" panose="020B0604030504040204" pitchFamily="50" charset="-128"/>
                  <a:ea typeface="Meiryo UI" panose="020B0604030504040204" pitchFamily="50" charset="-128"/>
                </a:rPr>
                <a:t>R</a:t>
              </a:r>
              <a:r>
                <a:rPr kumimoji="1" lang="ja-JP" altLang="en-US" sz="1200" dirty="0">
                  <a:solidFill>
                    <a:sysClr val="windowText" lastClr="000000"/>
                  </a:solidFill>
                  <a:latin typeface="Meiryo UI" panose="020B0604030504040204" pitchFamily="50" charset="-128"/>
                  <a:ea typeface="Meiryo UI" panose="020B0604030504040204" pitchFamily="50" charset="-128"/>
                </a:rPr>
                <a:t>：リアルタイム共有</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p>
              <a:r>
                <a:rPr lang="en-US" altLang="ja-JP" sz="1200" dirty="0">
                  <a:solidFill>
                    <a:sysClr val="windowText" lastClr="000000"/>
                  </a:solidFill>
                  <a:latin typeface="Meiryo UI" panose="020B0604030504040204" pitchFamily="50" charset="-128"/>
                  <a:ea typeface="Meiryo UI" panose="020B0604030504040204" pitchFamily="50" charset="-128"/>
                </a:rPr>
                <a:t>I</a:t>
              </a:r>
              <a:r>
                <a:rPr lang="ja-JP" altLang="en-US" sz="1200" dirty="0">
                  <a:solidFill>
                    <a:sysClr val="windowText" lastClr="000000"/>
                  </a:solidFill>
                  <a:latin typeface="Meiryo UI" panose="020B0604030504040204" pitchFamily="50" charset="-128"/>
                  <a:ea typeface="Meiryo UI" panose="020B0604030504040204" pitchFamily="50" charset="-128"/>
                </a:rPr>
                <a:t>：一元管理</a:t>
              </a:r>
              <a:endParaRPr lang="en-US" altLang="ja-JP" sz="1200" dirty="0">
                <a:solidFill>
                  <a:sysClr val="windowText" lastClr="000000"/>
                </a:solidFill>
                <a:latin typeface="Meiryo UI" panose="020B0604030504040204" pitchFamily="50" charset="-128"/>
                <a:ea typeface="Meiryo UI" panose="020B0604030504040204" pitchFamily="50" charset="-128"/>
              </a:endParaRPr>
            </a:p>
            <a:p>
              <a:r>
                <a:rPr kumimoji="1" lang="en-US" altLang="ja-JP" sz="1200" dirty="0">
                  <a:solidFill>
                    <a:sysClr val="windowText" lastClr="000000"/>
                  </a:solidFill>
                  <a:latin typeface="Meiryo UI" panose="020B0604030504040204" pitchFamily="50" charset="-128"/>
                  <a:ea typeface="Meiryo UI" panose="020B0604030504040204" pitchFamily="50" charset="-128"/>
                </a:rPr>
                <a:t>N</a:t>
              </a:r>
              <a:r>
                <a:rPr kumimoji="1" lang="ja-JP" altLang="en-US" sz="1200" dirty="0">
                  <a:solidFill>
                    <a:sysClr val="windowText" lastClr="000000"/>
                  </a:solidFill>
                  <a:latin typeface="Meiryo UI" panose="020B0604030504040204" pitchFamily="50" charset="-128"/>
                  <a:ea typeface="Meiryo UI" panose="020B0604030504040204" pitchFamily="50" charset="-128"/>
                </a:rPr>
                <a:t>：ネットワーク</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a:p>
              <a:r>
                <a:rPr kumimoji="1" lang="en-US" altLang="ja-JP" sz="1200" dirty="0">
                  <a:solidFill>
                    <a:sysClr val="windowText" lastClr="000000"/>
                  </a:solidFill>
                  <a:latin typeface="Meiryo UI" panose="020B0604030504040204" pitchFamily="50" charset="-128"/>
                  <a:ea typeface="Meiryo UI" panose="020B0604030504040204" pitchFamily="50" charset="-128"/>
                </a:rPr>
                <a:t>K</a:t>
              </a:r>
              <a:r>
                <a:rPr kumimoji="1" lang="ja-JP" altLang="en-US" sz="1200" dirty="0">
                  <a:solidFill>
                    <a:sysClr val="windowText" lastClr="000000"/>
                  </a:solidFill>
                  <a:latin typeface="Meiryo UI" panose="020B0604030504040204" pitchFamily="50" charset="-128"/>
                  <a:ea typeface="Meiryo UI" panose="020B0604030504040204" pitchFamily="50" charset="-128"/>
                </a:rPr>
                <a:t>：コミュニケーション</a:t>
              </a:r>
              <a:endParaRPr kumimoji="1" lang="en-US" altLang="ja-JP" sz="1200" dirty="0">
                <a:solidFill>
                  <a:sysClr val="windowText" lastClr="000000"/>
                </a:solidFill>
                <a:latin typeface="Meiryo UI" panose="020B0604030504040204" pitchFamily="50" charset="-128"/>
                <a:ea typeface="Meiryo UI" panose="020B0604030504040204" pitchFamily="50" charset="-128"/>
              </a:endParaRPr>
            </a:p>
          </p:txBody>
        </p:sp>
        <p:cxnSp>
          <p:nvCxnSpPr>
            <p:cNvPr id="17" name="コネクタ: 曲線 16">
              <a:extLst>
                <a:ext uri="{FF2B5EF4-FFF2-40B4-BE49-F238E27FC236}">
                  <a16:creationId xmlns:a16="http://schemas.microsoft.com/office/drawing/2014/main" id="{2A95A8A9-92C5-41E0-AE2C-1D96B44627A6}"/>
                </a:ext>
              </a:extLst>
            </p:cNvPr>
            <p:cNvCxnSpPr>
              <a:cxnSpLocks/>
              <a:stCxn id="12" idx="1"/>
              <a:endCxn id="9" idx="0"/>
            </p:cNvCxnSpPr>
            <p:nvPr/>
          </p:nvCxnSpPr>
          <p:spPr>
            <a:xfrm rot="10800000" flipV="1">
              <a:off x="-232578" y="4424273"/>
              <a:ext cx="3643612" cy="436612"/>
            </a:xfrm>
            <a:prstGeom prst="curvedConnector2">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0" name="グループ化 19">
            <a:extLst>
              <a:ext uri="{FF2B5EF4-FFF2-40B4-BE49-F238E27FC236}">
                <a16:creationId xmlns:a16="http://schemas.microsoft.com/office/drawing/2014/main" id="{666F0BB4-BAFC-4CF4-ADD3-C88A379FA8B5}"/>
              </a:ext>
            </a:extLst>
          </p:cNvPr>
          <p:cNvGrpSpPr/>
          <p:nvPr/>
        </p:nvGrpSpPr>
        <p:grpSpPr>
          <a:xfrm>
            <a:off x="8098423" y="5340592"/>
            <a:ext cx="3764977" cy="978468"/>
            <a:chOff x="-1206214" y="3717506"/>
            <a:chExt cx="3764977" cy="978468"/>
          </a:xfrm>
        </p:grpSpPr>
        <p:sp>
          <p:nvSpPr>
            <p:cNvPr id="21" name="楕円 20">
              <a:extLst>
                <a:ext uri="{FF2B5EF4-FFF2-40B4-BE49-F238E27FC236}">
                  <a16:creationId xmlns:a16="http://schemas.microsoft.com/office/drawing/2014/main" id="{9E13C4E3-3946-4F0D-9DB8-1C8A2FD61C08}"/>
                </a:ext>
              </a:extLst>
            </p:cNvPr>
            <p:cNvSpPr/>
            <p:nvPr/>
          </p:nvSpPr>
          <p:spPr>
            <a:xfrm>
              <a:off x="-1206214" y="3723856"/>
              <a:ext cx="1231844" cy="97211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D24E7E0A-7C24-4F06-BC66-D2C280917669}"/>
                </a:ext>
              </a:extLst>
            </p:cNvPr>
            <p:cNvSpPr/>
            <p:nvPr/>
          </p:nvSpPr>
          <p:spPr>
            <a:xfrm>
              <a:off x="309834" y="3723856"/>
              <a:ext cx="2248929" cy="68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問題点や課題を考える切り口</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営業面、生産名、技術面</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長期・短期</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23" name="コネクタ: 曲線 22">
              <a:extLst>
                <a:ext uri="{FF2B5EF4-FFF2-40B4-BE49-F238E27FC236}">
                  <a16:creationId xmlns:a16="http://schemas.microsoft.com/office/drawing/2014/main" id="{6FA9F611-AAC9-4335-B99F-5F813621062F}"/>
                </a:ext>
              </a:extLst>
            </p:cNvPr>
            <p:cNvCxnSpPr>
              <a:cxnSpLocks/>
              <a:stCxn id="22" idx="0"/>
              <a:endCxn id="21" idx="0"/>
            </p:cNvCxnSpPr>
            <p:nvPr/>
          </p:nvCxnSpPr>
          <p:spPr>
            <a:xfrm rot="16200000" flipV="1">
              <a:off x="422004" y="2711560"/>
              <a:ext cx="12700" cy="2024591"/>
            </a:xfrm>
            <a:prstGeom prst="curvedConnector3">
              <a:avLst>
                <a:gd name="adj1" fmla="val 1800000"/>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0" name="グループ化 29">
            <a:extLst>
              <a:ext uri="{FF2B5EF4-FFF2-40B4-BE49-F238E27FC236}">
                <a16:creationId xmlns:a16="http://schemas.microsoft.com/office/drawing/2014/main" id="{F429DC55-F57A-4C7B-A141-4D9AAC725C10}"/>
              </a:ext>
            </a:extLst>
          </p:cNvPr>
          <p:cNvGrpSpPr/>
          <p:nvPr/>
        </p:nvGrpSpPr>
        <p:grpSpPr>
          <a:xfrm>
            <a:off x="8039156" y="3604082"/>
            <a:ext cx="4152844" cy="1054542"/>
            <a:chOff x="-1206214" y="3505200"/>
            <a:chExt cx="4152844" cy="1054542"/>
          </a:xfrm>
        </p:grpSpPr>
        <p:sp>
          <p:nvSpPr>
            <p:cNvPr id="31" name="楕円 30">
              <a:extLst>
                <a:ext uri="{FF2B5EF4-FFF2-40B4-BE49-F238E27FC236}">
                  <a16:creationId xmlns:a16="http://schemas.microsoft.com/office/drawing/2014/main" id="{78FA2DEE-90B2-472C-BF0E-16B0EC49DCCC}"/>
                </a:ext>
              </a:extLst>
            </p:cNvPr>
            <p:cNvSpPr/>
            <p:nvPr/>
          </p:nvSpPr>
          <p:spPr>
            <a:xfrm>
              <a:off x="-1206214" y="3505200"/>
              <a:ext cx="1472972" cy="105454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BAE0FFEF-6362-4269-A13C-2391C3B94D20}"/>
                </a:ext>
              </a:extLst>
            </p:cNvPr>
            <p:cNvSpPr/>
            <p:nvPr/>
          </p:nvSpPr>
          <p:spPr>
            <a:xfrm>
              <a:off x="369101" y="3866685"/>
              <a:ext cx="2577529" cy="68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モノの流し方を考える切り口</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生産方式：機能別、製品別、固定式</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33" name="コネクタ: 曲線 32">
              <a:extLst>
                <a:ext uri="{FF2B5EF4-FFF2-40B4-BE49-F238E27FC236}">
                  <a16:creationId xmlns:a16="http://schemas.microsoft.com/office/drawing/2014/main" id="{881F5E49-918E-4D48-A112-2AAE39250E15}"/>
                </a:ext>
              </a:extLst>
            </p:cNvPr>
            <p:cNvCxnSpPr>
              <a:cxnSpLocks/>
              <a:stCxn id="32" idx="0"/>
              <a:endCxn id="31" idx="0"/>
            </p:cNvCxnSpPr>
            <p:nvPr/>
          </p:nvCxnSpPr>
          <p:spPr>
            <a:xfrm rot="16200000" flipV="1">
              <a:off x="413327" y="2622146"/>
              <a:ext cx="361485" cy="2127594"/>
            </a:xfrm>
            <a:prstGeom prst="curvedConnector3">
              <a:avLst>
                <a:gd name="adj1" fmla="val 116395"/>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8" name="グループ化 37">
            <a:extLst>
              <a:ext uri="{FF2B5EF4-FFF2-40B4-BE49-F238E27FC236}">
                <a16:creationId xmlns:a16="http://schemas.microsoft.com/office/drawing/2014/main" id="{DE634175-A75F-4886-8B08-0FAE7788EDAC}"/>
              </a:ext>
            </a:extLst>
          </p:cNvPr>
          <p:cNvGrpSpPr/>
          <p:nvPr/>
        </p:nvGrpSpPr>
        <p:grpSpPr>
          <a:xfrm>
            <a:off x="43534" y="5241573"/>
            <a:ext cx="4926399" cy="1087134"/>
            <a:chOff x="-4659641" y="3768640"/>
            <a:chExt cx="4926399" cy="1087134"/>
          </a:xfrm>
        </p:grpSpPr>
        <p:sp>
          <p:nvSpPr>
            <p:cNvPr id="39" name="楕円 38">
              <a:extLst>
                <a:ext uri="{FF2B5EF4-FFF2-40B4-BE49-F238E27FC236}">
                  <a16:creationId xmlns:a16="http://schemas.microsoft.com/office/drawing/2014/main" id="{391209D8-2EE9-4BB4-99CE-D3809377E61A}"/>
                </a:ext>
              </a:extLst>
            </p:cNvPr>
            <p:cNvSpPr/>
            <p:nvPr/>
          </p:nvSpPr>
          <p:spPr>
            <a:xfrm>
              <a:off x="-1206214" y="3768640"/>
              <a:ext cx="1472972" cy="10871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F25529FA-01DF-4FF1-8814-351512BE24C7}"/>
                </a:ext>
              </a:extLst>
            </p:cNvPr>
            <p:cNvSpPr/>
            <p:nvPr/>
          </p:nvSpPr>
          <p:spPr>
            <a:xfrm>
              <a:off x="-4659641" y="4312207"/>
              <a:ext cx="2577529" cy="502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生産統制するために管理する対象</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進捗管理、現品管理、余力管理</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41" name="コネクタ: 曲線 40">
              <a:extLst>
                <a:ext uri="{FF2B5EF4-FFF2-40B4-BE49-F238E27FC236}">
                  <a16:creationId xmlns:a16="http://schemas.microsoft.com/office/drawing/2014/main" id="{9338CA0C-CBF5-4518-9F6C-00618D609166}"/>
                </a:ext>
              </a:extLst>
            </p:cNvPr>
            <p:cNvCxnSpPr>
              <a:cxnSpLocks/>
              <a:stCxn id="40" idx="0"/>
              <a:endCxn id="39" idx="1"/>
            </p:cNvCxnSpPr>
            <p:nvPr/>
          </p:nvCxnSpPr>
          <p:spPr>
            <a:xfrm rot="5400000" flipH="1" flipV="1">
              <a:off x="-2372869" y="2929840"/>
              <a:ext cx="384360" cy="2380374"/>
            </a:xfrm>
            <a:prstGeom prst="curvedConnector3">
              <a:avLst>
                <a:gd name="adj1" fmla="val 200897"/>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4" name="グループ化 53">
            <a:extLst>
              <a:ext uri="{FF2B5EF4-FFF2-40B4-BE49-F238E27FC236}">
                <a16:creationId xmlns:a16="http://schemas.microsoft.com/office/drawing/2014/main" id="{CDE0C122-86B6-49BC-88AB-BCC6226ECB63}"/>
              </a:ext>
            </a:extLst>
          </p:cNvPr>
          <p:cNvGrpSpPr/>
          <p:nvPr/>
        </p:nvGrpSpPr>
        <p:grpSpPr>
          <a:xfrm>
            <a:off x="51170" y="3893821"/>
            <a:ext cx="4425647" cy="1087134"/>
            <a:chOff x="-1397153" y="3902554"/>
            <a:chExt cx="4425647" cy="1087134"/>
          </a:xfrm>
        </p:grpSpPr>
        <p:sp>
          <p:nvSpPr>
            <p:cNvPr id="55" name="楕円 54">
              <a:extLst>
                <a:ext uri="{FF2B5EF4-FFF2-40B4-BE49-F238E27FC236}">
                  <a16:creationId xmlns:a16="http://schemas.microsoft.com/office/drawing/2014/main" id="{8F9559D0-26F3-4C22-87FB-F39291262A86}"/>
                </a:ext>
              </a:extLst>
            </p:cNvPr>
            <p:cNvSpPr/>
            <p:nvPr/>
          </p:nvSpPr>
          <p:spPr>
            <a:xfrm>
              <a:off x="1555522" y="3902554"/>
              <a:ext cx="1472972" cy="10871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0B791A4D-9661-4D3C-AFB5-E57533C9D6BC}"/>
                </a:ext>
              </a:extLst>
            </p:cNvPr>
            <p:cNvSpPr/>
            <p:nvPr/>
          </p:nvSpPr>
          <p:spPr>
            <a:xfrm>
              <a:off x="-1397153" y="4067197"/>
              <a:ext cx="2577529" cy="502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rgbClr val="FF0000"/>
                  </a:solidFill>
                  <a:latin typeface="Meiryo UI" panose="020B0604030504040204" pitchFamily="50" charset="-128"/>
                  <a:ea typeface="Meiryo UI" panose="020B0604030504040204" pitchFamily="50" charset="-128"/>
                </a:rPr>
                <a:t>工程管理の改善を考える切り口</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E</a:t>
              </a:r>
              <a:r>
                <a:rPr lang="ja-JP" altLang="en-US" sz="1200" dirty="0">
                  <a:solidFill>
                    <a:schemeClr val="tx1"/>
                  </a:solidFill>
                  <a:latin typeface="Meiryo UI" panose="020B0604030504040204" pitchFamily="50" charset="-128"/>
                  <a:ea typeface="Meiryo UI" panose="020B0604030504040204" pitchFamily="50" charset="-128"/>
                </a:rPr>
                <a:t>：なくす</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C</a:t>
              </a:r>
              <a:r>
                <a:rPr lang="ja-JP" altLang="en-US" sz="1200" dirty="0">
                  <a:solidFill>
                    <a:schemeClr val="tx1"/>
                  </a:solidFill>
                  <a:latin typeface="Meiryo UI" panose="020B0604030504040204" pitchFamily="50" charset="-128"/>
                  <a:ea typeface="Meiryo UI" panose="020B0604030504040204" pitchFamily="50" charset="-128"/>
                </a:rPr>
                <a:t>：結合する</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rPr>
                <a:t>：再配列する</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S</a:t>
              </a:r>
              <a:r>
                <a:rPr lang="ja-JP" altLang="en-US" sz="1200" dirty="0">
                  <a:solidFill>
                    <a:schemeClr val="tx1"/>
                  </a:solidFill>
                  <a:latin typeface="Meiryo UI" panose="020B0604030504040204" pitchFamily="50" charset="-128"/>
                  <a:ea typeface="Meiryo UI" panose="020B0604030504040204" pitchFamily="50" charset="-128"/>
                </a:rPr>
                <a:t>：単純化する</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57" name="コネクタ: 曲線 56">
              <a:extLst>
                <a:ext uri="{FF2B5EF4-FFF2-40B4-BE49-F238E27FC236}">
                  <a16:creationId xmlns:a16="http://schemas.microsoft.com/office/drawing/2014/main" id="{C40856E5-E584-494D-8156-A7091D6869E9}"/>
                </a:ext>
              </a:extLst>
            </p:cNvPr>
            <p:cNvCxnSpPr>
              <a:cxnSpLocks/>
              <a:stCxn id="56" idx="0"/>
              <a:endCxn id="55" idx="0"/>
            </p:cNvCxnSpPr>
            <p:nvPr/>
          </p:nvCxnSpPr>
          <p:spPr>
            <a:xfrm rot="5400000" flipH="1" flipV="1">
              <a:off x="1009489" y="2784678"/>
              <a:ext cx="164643" cy="2400396"/>
            </a:xfrm>
            <a:prstGeom prst="curvedConnector3">
              <a:avLst>
                <a:gd name="adj1" fmla="val 238846"/>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9" name="グループ化 58">
            <a:extLst>
              <a:ext uri="{FF2B5EF4-FFF2-40B4-BE49-F238E27FC236}">
                <a16:creationId xmlns:a16="http://schemas.microsoft.com/office/drawing/2014/main" id="{5AD15E47-C81C-406D-9C11-F70EC5895E3C}"/>
              </a:ext>
            </a:extLst>
          </p:cNvPr>
          <p:cNvGrpSpPr/>
          <p:nvPr/>
        </p:nvGrpSpPr>
        <p:grpSpPr>
          <a:xfrm>
            <a:off x="5909732" y="2581570"/>
            <a:ext cx="6362175" cy="2265471"/>
            <a:chOff x="-3237920" y="4030894"/>
            <a:chExt cx="5930435" cy="2265471"/>
          </a:xfrm>
        </p:grpSpPr>
        <p:sp>
          <p:nvSpPr>
            <p:cNvPr id="60" name="楕円 59">
              <a:extLst>
                <a:ext uri="{FF2B5EF4-FFF2-40B4-BE49-F238E27FC236}">
                  <a16:creationId xmlns:a16="http://schemas.microsoft.com/office/drawing/2014/main" id="{E3BA8681-6026-4BDE-82A6-C4E57D1D6845}"/>
                </a:ext>
              </a:extLst>
            </p:cNvPr>
            <p:cNvSpPr/>
            <p:nvPr/>
          </p:nvSpPr>
          <p:spPr>
            <a:xfrm>
              <a:off x="-3237920" y="4719211"/>
              <a:ext cx="1586184" cy="157715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sp>
          <p:nvSpPr>
            <p:cNvPr id="61" name="正方形/長方形 60">
              <a:extLst>
                <a:ext uri="{FF2B5EF4-FFF2-40B4-BE49-F238E27FC236}">
                  <a16:creationId xmlns:a16="http://schemas.microsoft.com/office/drawing/2014/main" id="{CCA526F1-F980-43DC-943A-03B1E5DC2408}"/>
                </a:ext>
              </a:extLst>
            </p:cNvPr>
            <p:cNvSpPr/>
            <p:nvPr/>
          </p:nvSpPr>
          <p:spPr>
            <a:xfrm>
              <a:off x="218869" y="4030894"/>
              <a:ext cx="2473646" cy="68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生産方法を考える切り口</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多量 </a:t>
              </a:r>
              <a:r>
                <a:rPr lang="en-US" altLang="ja-JP" sz="1200" dirty="0">
                  <a:solidFill>
                    <a:schemeClr val="tx1"/>
                  </a:solidFill>
                  <a:latin typeface="Meiryo UI" panose="020B0604030504040204" pitchFamily="50" charset="-128"/>
                  <a:ea typeface="Meiryo UI" panose="020B0604030504040204" pitchFamily="50" charset="-128"/>
                </a:rPr>
                <a:t>or </a:t>
              </a:r>
              <a:r>
                <a:rPr lang="ja-JP" altLang="en-US" sz="1200" dirty="0">
                  <a:solidFill>
                    <a:schemeClr val="tx1"/>
                  </a:solidFill>
                  <a:latin typeface="Meiryo UI" panose="020B0604030504040204" pitchFamily="50" charset="-128"/>
                  <a:ea typeface="Meiryo UI" panose="020B0604030504040204" pitchFamily="50" charset="-128"/>
                </a:rPr>
                <a:t>少量、個別・ロット・連続生産</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受注生産・見込生産</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62" name="コネクタ: 曲線 61">
              <a:extLst>
                <a:ext uri="{FF2B5EF4-FFF2-40B4-BE49-F238E27FC236}">
                  <a16:creationId xmlns:a16="http://schemas.microsoft.com/office/drawing/2014/main" id="{76791F4A-3E44-4A54-A571-EFE5D5605C0F}"/>
                </a:ext>
              </a:extLst>
            </p:cNvPr>
            <p:cNvCxnSpPr>
              <a:cxnSpLocks/>
              <a:stCxn id="61" idx="1"/>
              <a:endCxn id="60" idx="0"/>
            </p:cNvCxnSpPr>
            <p:nvPr/>
          </p:nvCxnSpPr>
          <p:spPr>
            <a:xfrm rot="10800000" flipV="1">
              <a:off x="-2444828" y="4375053"/>
              <a:ext cx="2663697" cy="344158"/>
            </a:xfrm>
            <a:prstGeom prst="curvedConnector2">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7" name="グループ化 76">
            <a:extLst>
              <a:ext uri="{FF2B5EF4-FFF2-40B4-BE49-F238E27FC236}">
                <a16:creationId xmlns:a16="http://schemas.microsoft.com/office/drawing/2014/main" id="{1BE2657D-CDF6-45B2-A730-5B8ED430BDB0}"/>
              </a:ext>
            </a:extLst>
          </p:cNvPr>
          <p:cNvGrpSpPr/>
          <p:nvPr/>
        </p:nvGrpSpPr>
        <p:grpSpPr>
          <a:xfrm>
            <a:off x="-11285" y="2045317"/>
            <a:ext cx="4159195" cy="1087134"/>
            <a:chOff x="-1130701" y="3902554"/>
            <a:chExt cx="4159195" cy="1087134"/>
          </a:xfrm>
        </p:grpSpPr>
        <p:sp>
          <p:nvSpPr>
            <p:cNvPr id="78" name="楕円 77">
              <a:extLst>
                <a:ext uri="{FF2B5EF4-FFF2-40B4-BE49-F238E27FC236}">
                  <a16:creationId xmlns:a16="http://schemas.microsoft.com/office/drawing/2014/main" id="{258C87A0-6019-4396-AAD8-02EAE629D486}"/>
                </a:ext>
              </a:extLst>
            </p:cNvPr>
            <p:cNvSpPr/>
            <p:nvPr/>
          </p:nvSpPr>
          <p:spPr>
            <a:xfrm>
              <a:off x="1555522" y="3902554"/>
              <a:ext cx="1472972" cy="108713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ysClr val="windowText" lastClr="000000"/>
                </a:solidFill>
                <a:latin typeface="Meiryo UI" panose="020B0604030504040204" pitchFamily="50" charset="-128"/>
                <a:ea typeface="Meiryo UI" panose="020B0604030504040204" pitchFamily="50" charset="-128"/>
              </a:endParaRPr>
            </a:p>
          </p:txBody>
        </p:sp>
        <p:sp>
          <p:nvSpPr>
            <p:cNvPr id="79" name="正方形/長方形 78">
              <a:extLst>
                <a:ext uri="{FF2B5EF4-FFF2-40B4-BE49-F238E27FC236}">
                  <a16:creationId xmlns:a16="http://schemas.microsoft.com/office/drawing/2014/main" id="{7DF3352A-96BC-4247-A21E-E36CEF63CD23}"/>
                </a:ext>
              </a:extLst>
            </p:cNvPr>
            <p:cNvSpPr/>
            <p:nvPr/>
          </p:nvSpPr>
          <p:spPr>
            <a:xfrm>
              <a:off x="-1130701" y="4013294"/>
              <a:ext cx="2577529" cy="502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rgbClr val="FF0000"/>
                  </a:solidFill>
                  <a:latin typeface="Meiryo UI" panose="020B0604030504040204" pitchFamily="50" charset="-128"/>
                  <a:ea typeface="Meiryo UI" panose="020B0604030504040204" pitchFamily="50" charset="-128"/>
                </a:rPr>
                <a:t>自社のリソースを考える切り口</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①</a:t>
              </a:r>
              <a:r>
                <a:rPr lang="en-US" altLang="ja-JP" sz="1200" dirty="0">
                  <a:solidFill>
                    <a:schemeClr val="tx1"/>
                  </a:solidFill>
                  <a:latin typeface="Meiryo UI" panose="020B0604030504040204" pitchFamily="50" charset="-128"/>
                  <a:ea typeface="Meiryo UI" panose="020B0604030504040204" pitchFamily="50" charset="-128"/>
                </a:rPr>
                <a:t>Man</a:t>
              </a:r>
            </a:p>
            <a:p>
              <a:r>
                <a:rPr lang="ja-JP" altLang="en-US" sz="1200" dirty="0">
                  <a:solidFill>
                    <a:schemeClr val="tx1"/>
                  </a:solidFill>
                  <a:latin typeface="Meiryo UI" panose="020B0604030504040204" pitchFamily="50" charset="-128"/>
                  <a:ea typeface="Meiryo UI" panose="020B0604030504040204" pitchFamily="50" charset="-128"/>
                </a:rPr>
                <a:t>②</a:t>
              </a:r>
              <a:r>
                <a:rPr lang="en-US" altLang="ja-JP" sz="1200" dirty="0">
                  <a:solidFill>
                    <a:schemeClr val="tx1"/>
                  </a:solidFill>
                  <a:latin typeface="Meiryo UI" panose="020B0604030504040204" pitchFamily="50" charset="-128"/>
                  <a:ea typeface="Meiryo UI" panose="020B0604030504040204" pitchFamily="50" charset="-128"/>
                </a:rPr>
                <a:t>Machine</a:t>
              </a:r>
            </a:p>
            <a:p>
              <a:r>
                <a:rPr lang="ja-JP" altLang="en-US" sz="1200" dirty="0">
                  <a:solidFill>
                    <a:schemeClr val="tx1"/>
                  </a:solidFill>
                  <a:latin typeface="Meiryo UI" panose="020B0604030504040204" pitchFamily="50" charset="-128"/>
                  <a:ea typeface="Meiryo UI" panose="020B0604030504040204" pitchFamily="50" charset="-128"/>
                </a:rPr>
                <a:t>③</a:t>
              </a:r>
              <a:r>
                <a:rPr lang="en-US" altLang="ja-JP" sz="1200" dirty="0">
                  <a:solidFill>
                    <a:schemeClr val="tx1"/>
                  </a:solidFill>
                  <a:latin typeface="Meiryo UI" panose="020B0604030504040204" pitchFamily="50" charset="-128"/>
                  <a:ea typeface="Meiryo UI" panose="020B0604030504040204" pitchFamily="50" charset="-128"/>
                </a:rPr>
                <a:t>Material</a:t>
              </a:r>
            </a:p>
            <a:p>
              <a:r>
                <a:rPr lang="ja-JP" altLang="en-US" sz="1200" dirty="0">
                  <a:solidFill>
                    <a:schemeClr val="tx1"/>
                  </a:solidFill>
                  <a:latin typeface="Meiryo UI" panose="020B0604030504040204" pitchFamily="50" charset="-128"/>
                  <a:ea typeface="Meiryo UI" panose="020B0604030504040204" pitchFamily="50" charset="-128"/>
                </a:rPr>
                <a:t>④</a:t>
              </a:r>
              <a:r>
                <a:rPr lang="en-US" altLang="ja-JP" sz="1200" dirty="0">
                  <a:solidFill>
                    <a:schemeClr val="tx1"/>
                  </a:solidFill>
                  <a:latin typeface="Meiryo UI" panose="020B0604030504040204" pitchFamily="50" charset="-128"/>
                  <a:ea typeface="Meiryo UI" panose="020B0604030504040204" pitchFamily="50" charset="-128"/>
                </a:rPr>
                <a:t>Method</a:t>
              </a:r>
            </a:p>
            <a:p>
              <a:r>
                <a:rPr lang="ja-JP" altLang="en-US" sz="1200" dirty="0">
                  <a:solidFill>
                    <a:schemeClr val="tx1"/>
                  </a:solidFill>
                  <a:latin typeface="Meiryo UI" panose="020B0604030504040204" pitchFamily="50" charset="-128"/>
                  <a:ea typeface="Meiryo UI" panose="020B0604030504040204" pitchFamily="50" charset="-128"/>
                </a:rPr>
                <a:t>⑤</a:t>
              </a:r>
              <a:r>
                <a:rPr lang="en-US" altLang="ja-JP" sz="1200" dirty="0">
                  <a:solidFill>
                    <a:schemeClr val="tx1"/>
                  </a:solidFill>
                  <a:latin typeface="Meiryo UI" panose="020B0604030504040204" pitchFamily="50" charset="-128"/>
                  <a:ea typeface="Meiryo UI" panose="020B0604030504040204" pitchFamily="50" charset="-128"/>
                </a:rPr>
                <a:t>Information</a:t>
              </a:r>
            </a:p>
          </p:txBody>
        </p:sp>
        <p:cxnSp>
          <p:nvCxnSpPr>
            <p:cNvPr id="80" name="コネクタ: 曲線 79">
              <a:extLst>
                <a:ext uri="{FF2B5EF4-FFF2-40B4-BE49-F238E27FC236}">
                  <a16:creationId xmlns:a16="http://schemas.microsoft.com/office/drawing/2014/main" id="{F2A2E66E-A55D-4EC2-A8B4-2C11A2A79318}"/>
                </a:ext>
              </a:extLst>
            </p:cNvPr>
            <p:cNvCxnSpPr>
              <a:cxnSpLocks/>
              <a:stCxn id="79" idx="0"/>
              <a:endCxn id="78" idx="0"/>
            </p:cNvCxnSpPr>
            <p:nvPr/>
          </p:nvCxnSpPr>
          <p:spPr>
            <a:xfrm rot="5400000" flipH="1" flipV="1">
              <a:off x="1169666" y="2890952"/>
              <a:ext cx="110740" cy="2133944"/>
            </a:xfrm>
            <a:prstGeom prst="curvedConnector3">
              <a:avLst>
                <a:gd name="adj1" fmla="val 306429"/>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53" name="正方形/長方形 1052">
            <a:extLst>
              <a:ext uri="{FF2B5EF4-FFF2-40B4-BE49-F238E27FC236}">
                <a16:creationId xmlns:a16="http://schemas.microsoft.com/office/drawing/2014/main" id="{93EF0145-6814-45E1-AA4D-8907A29BC3F6}"/>
              </a:ext>
            </a:extLst>
          </p:cNvPr>
          <p:cNvSpPr/>
          <p:nvPr/>
        </p:nvSpPr>
        <p:spPr>
          <a:xfrm>
            <a:off x="2067882" y="487610"/>
            <a:ext cx="8056234" cy="55828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生産管理全般：</a:t>
            </a:r>
            <a:r>
              <a:rPr kumimoji="1" lang="en-US" altLang="ja-JP" sz="1600" b="1" dirty="0">
                <a:solidFill>
                  <a:schemeClr val="bg1"/>
                </a:solidFill>
                <a:latin typeface="Meiryo UI" panose="020B0604030504040204" pitchFamily="50" charset="-128"/>
                <a:ea typeface="Meiryo UI" panose="020B0604030504040204" pitchFamily="50" charset="-128"/>
              </a:rPr>
              <a:t>PQCDSME</a:t>
            </a:r>
          </a:p>
          <a:p>
            <a:pPr algn="ctr"/>
            <a:r>
              <a:rPr lang="en-US" altLang="ja-JP" sz="1600" b="1" dirty="0">
                <a:solidFill>
                  <a:schemeClr val="bg1"/>
                </a:solidFill>
                <a:latin typeface="Meiryo UI" panose="020B0604030504040204" pitchFamily="50" charset="-128"/>
                <a:ea typeface="Meiryo UI" panose="020B0604030504040204" pitchFamily="50" charset="-128"/>
              </a:rPr>
              <a:t>Productivity / Quality / Cost / Delivery / Safety / Morale / Ecology</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98" name="正方形/長方形 97">
            <a:extLst>
              <a:ext uri="{FF2B5EF4-FFF2-40B4-BE49-F238E27FC236}">
                <a16:creationId xmlns:a16="http://schemas.microsoft.com/office/drawing/2014/main" id="{54084A33-BB43-4C7C-8AA6-510CC03F7CB5}"/>
              </a:ext>
            </a:extLst>
          </p:cNvPr>
          <p:cNvSpPr/>
          <p:nvPr/>
        </p:nvSpPr>
        <p:spPr>
          <a:xfrm>
            <a:off x="4147910" y="1297537"/>
            <a:ext cx="2248929" cy="558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Meiryo UI" panose="020B0604030504040204" pitchFamily="50" charset="-128"/>
                <a:ea typeface="Meiryo UI" panose="020B0604030504040204" pitchFamily="50" charset="-128"/>
              </a:rPr>
              <a:t>製造業の基本的な業務の流れ</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設計→調達→作業</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106" name="コネクタ: 曲線 105">
            <a:extLst>
              <a:ext uri="{FF2B5EF4-FFF2-40B4-BE49-F238E27FC236}">
                <a16:creationId xmlns:a16="http://schemas.microsoft.com/office/drawing/2014/main" id="{B3F099A0-37A4-47EC-B16B-D027EA7E02B7}"/>
              </a:ext>
            </a:extLst>
          </p:cNvPr>
          <p:cNvCxnSpPr>
            <a:cxnSpLocks/>
            <a:stCxn id="98" idx="1"/>
            <a:endCxn id="78" idx="0"/>
          </p:cNvCxnSpPr>
          <p:nvPr/>
        </p:nvCxnSpPr>
        <p:spPr>
          <a:xfrm rot="10800000" flipV="1">
            <a:off x="3411424" y="1576679"/>
            <a:ext cx="736486" cy="468637"/>
          </a:xfrm>
          <a:prstGeom prst="curvedConnector2">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3857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b="1" dirty="0">
                <a:latin typeface="Meiryo UI" panose="020B0604030504040204" pitchFamily="50" charset="-128"/>
                <a:ea typeface="Meiryo UI" panose="020B0604030504040204" pitchFamily="50" charset="-128"/>
              </a:rPr>
              <a:t>解法テクニック</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2B2AC3D3-51EE-4905-8E84-A4EE9EA11AC6}"/>
              </a:ext>
            </a:extLst>
          </p:cNvPr>
          <p:cNvGraphicFramePr>
            <a:graphicFrameLocks noGrp="1"/>
          </p:cNvGraphicFramePr>
          <p:nvPr>
            <p:extLst>
              <p:ext uri="{D42A27DB-BD31-4B8C-83A1-F6EECF244321}">
                <p14:modId xmlns:p14="http://schemas.microsoft.com/office/powerpoint/2010/main" val="4065437157"/>
              </p:ext>
            </p:extLst>
          </p:nvPr>
        </p:nvGraphicFramePr>
        <p:xfrm>
          <a:off x="197736" y="716280"/>
          <a:ext cx="11166578" cy="4190076"/>
        </p:xfrm>
        <a:graphic>
          <a:graphicData uri="http://schemas.openxmlformats.org/drawingml/2006/table">
            <a:tbl>
              <a:tblPr firstRow="1" bandRow="1">
                <a:tableStyleId>{5C22544A-7EE6-4342-B048-85BDC9FD1C3A}</a:tableStyleId>
              </a:tblPr>
              <a:tblGrid>
                <a:gridCol w="548005">
                  <a:extLst>
                    <a:ext uri="{9D8B030D-6E8A-4147-A177-3AD203B41FA5}">
                      <a16:colId xmlns:a16="http://schemas.microsoft.com/office/drawing/2014/main" val="816907390"/>
                    </a:ext>
                  </a:extLst>
                </a:gridCol>
                <a:gridCol w="10618573">
                  <a:extLst>
                    <a:ext uri="{9D8B030D-6E8A-4147-A177-3AD203B41FA5}">
                      <a16:colId xmlns:a16="http://schemas.microsoft.com/office/drawing/2014/main" val="2575731588"/>
                    </a:ext>
                  </a:extLst>
                </a:gridCol>
              </a:tblGrid>
              <a:tr h="380916">
                <a:tc>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a:t>
                      </a:r>
                      <a:r>
                        <a:rPr lang="en-US" altLang="ja-JP" sz="1200" b="0" dirty="0">
                          <a:solidFill>
                            <a:schemeClr val="bg1"/>
                          </a:solidFill>
                          <a:latin typeface="Meiryo UI" panose="020B0604030504040204" pitchFamily="50" charset="-128"/>
                          <a:ea typeface="Meiryo UI" panose="020B0604030504040204"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en-US" altLang="ja-JP" sz="1600" b="0" dirty="0">
                          <a:solidFill>
                            <a:schemeClr val="tx1"/>
                          </a:solidFill>
                          <a:latin typeface="Meiryo UI" panose="020B0604030504040204" pitchFamily="50" charset="-128"/>
                          <a:ea typeface="Meiryo UI" panose="020B0604030504040204" pitchFamily="50" charset="-128"/>
                        </a:rPr>
                        <a:t>QCD</a:t>
                      </a:r>
                      <a:r>
                        <a:rPr lang="ja-JP" altLang="en-US" sz="1600" b="0" dirty="0">
                          <a:solidFill>
                            <a:schemeClr val="tx1"/>
                          </a:solidFill>
                          <a:latin typeface="Meiryo UI" panose="020B0604030504040204" pitchFamily="50" charset="-128"/>
                          <a:ea typeface="Meiryo UI" panose="020B0604030504040204" pitchFamily="50" charset="-128"/>
                        </a:rPr>
                        <a:t>で</a:t>
                      </a:r>
                      <a:r>
                        <a:rPr lang="en-US" altLang="ja-JP" sz="1600" b="0" dirty="0">
                          <a:solidFill>
                            <a:schemeClr val="tx1"/>
                          </a:solidFill>
                          <a:latin typeface="Meiryo UI" panose="020B0604030504040204" pitchFamily="50" charset="-128"/>
                          <a:ea typeface="Meiryo UI" panose="020B0604030504040204" pitchFamily="50" charset="-128"/>
                        </a:rPr>
                        <a:t>Q</a:t>
                      </a:r>
                      <a:r>
                        <a:rPr lang="ja-JP" altLang="en-US" sz="1600" b="0" dirty="0">
                          <a:solidFill>
                            <a:schemeClr val="tx1"/>
                          </a:solidFill>
                          <a:latin typeface="Meiryo UI" panose="020B0604030504040204" pitchFamily="50" charset="-128"/>
                          <a:ea typeface="Meiryo UI" panose="020B0604030504040204" pitchFamily="50" charset="-128"/>
                        </a:rPr>
                        <a:t>はあまり問題ならず、</a:t>
                      </a:r>
                      <a:r>
                        <a:rPr lang="ja-JP" altLang="en-US" sz="1600" b="0" dirty="0">
                          <a:solidFill>
                            <a:srgbClr val="FF0000"/>
                          </a:solidFill>
                          <a:latin typeface="Meiryo UI" panose="020B0604030504040204" pitchFamily="50" charset="-128"/>
                          <a:ea typeface="Meiryo UI" panose="020B0604030504040204" pitchFamily="50" charset="-128"/>
                        </a:rPr>
                        <a:t>短納期が最重要課題</a:t>
                      </a:r>
                      <a:r>
                        <a:rPr lang="ja-JP" altLang="en-US" sz="1600" b="0" dirty="0">
                          <a:solidFill>
                            <a:schemeClr val="tx1"/>
                          </a:solidFill>
                          <a:latin typeface="Meiryo UI" panose="020B0604030504040204" pitchFamily="50" charset="-128"/>
                          <a:ea typeface="Meiryo UI" panose="020B0604030504040204" pitchFamily="50" charset="-128"/>
                        </a:rPr>
                        <a:t>となることが多い</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86762"/>
                  </a:ext>
                </a:extLst>
              </a:tr>
              <a:tr h="380916">
                <a:tc>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a:t>
                      </a:r>
                      <a:r>
                        <a:rPr lang="en-US" altLang="ja-JP" sz="1200" b="0" dirty="0">
                          <a:solidFill>
                            <a:schemeClr val="bg1"/>
                          </a:solidFill>
                          <a:latin typeface="Meiryo UI" panose="020B0604030504040204" pitchFamily="50" charset="-128"/>
                          <a:ea typeface="Meiryo UI"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組織構成は、営業・生産・総務のバランスをチェックしろ</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4750304"/>
                  </a:ext>
                </a:extLst>
              </a:tr>
              <a:tr h="380916">
                <a:tc>
                  <a:txBody>
                    <a:bodyPr/>
                    <a:lstStyle/>
                    <a:p>
                      <a:pPr algn="ctr"/>
                      <a:r>
                        <a:rPr lang="en-US" altLang="ja-JP" sz="1200" b="0" dirty="0">
                          <a:solidFill>
                            <a:schemeClr val="bg1"/>
                          </a:solidFill>
                          <a:latin typeface="Meiryo UI" panose="020B0604030504040204" pitchFamily="50" charset="-128"/>
                          <a:ea typeface="Meiryo UI" panose="020B0604030504040204" pitchFamily="50" charset="-128"/>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生産の流れは簡単に</a:t>
                      </a:r>
                      <a:r>
                        <a:rPr lang="ja-JP" altLang="en-US" sz="1600" b="0" dirty="0">
                          <a:solidFill>
                            <a:srgbClr val="FF0000"/>
                          </a:solidFill>
                          <a:latin typeface="Meiryo UI" panose="020B0604030504040204" pitchFamily="50" charset="-128"/>
                          <a:ea typeface="Meiryo UI" panose="020B0604030504040204" pitchFamily="50" charset="-128"/>
                        </a:rPr>
                        <a:t>図式化</a:t>
                      </a:r>
                      <a:r>
                        <a:rPr lang="ja-JP" altLang="en-US" sz="1600" b="0" dirty="0">
                          <a:solidFill>
                            <a:schemeClr val="tx1"/>
                          </a:solidFill>
                          <a:latin typeface="Meiryo UI" panose="020B0604030504040204" pitchFamily="50" charset="-128"/>
                          <a:ea typeface="Meiryo UI" panose="020B0604030504040204" pitchFamily="50" charset="-128"/>
                        </a:rPr>
                        <a:t>しろ</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6897310"/>
                  </a:ext>
                </a:extLst>
              </a:tr>
              <a:tr h="380916">
                <a:tc>
                  <a:txBody>
                    <a:bodyPr/>
                    <a:lstStyle/>
                    <a:p>
                      <a:pPr algn="ctr"/>
                      <a:r>
                        <a:rPr lang="en-US" altLang="ja-JP" sz="1200" b="0" dirty="0">
                          <a:solidFill>
                            <a:schemeClr val="bg1"/>
                          </a:solidFill>
                          <a:latin typeface="Meiryo UI" panose="020B0604030504040204" pitchFamily="50" charset="-128"/>
                          <a:ea typeface="Meiryo UI" panose="020B0604030504040204" pitchFamily="50" charset="-128"/>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特注品で多工程でもデータ蓄積である程度パターン化できると考えろ。そして計画を立てて統制すると非常によい。</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2432649"/>
                  </a:ext>
                </a:extLst>
              </a:tr>
              <a:tr h="380916">
                <a:tc>
                  <a:txBody>
                    <a:bodyPr/>
                    <a:lstStyle/>
                    <a:p>
                      <a:pPr algn="ctr"/>
                      <a:r>
                        <a:rPr lang="en-US" altLang="ja-JP" sz="1200" b="0" dirty="0">
                          <a:solidFill>
                            <a:schemeClr val="bg1"/>
                          </a:solidFill>
                          <a:latin typeface="Meiryo UI" panose="020B0604030504040204" pitchFamily="50" charset="-128"/>
                          <a:ea typeface="Meiryo UI" panose="020B0604030504040204" pitchFamily="50" charset="-128"/>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rgbClr val="FF0000"/>
                          </a:solidFill>
                          <a:latin typeface="Meiryo UI" panose="020B0604030504040204" pitchFamily="50" charset="-128"/>
                          <a:ea typeface="Meiryo UI" panose="020B0604030504040204" pitchFamily="50" charset="-128"/>
                        </a:rPr>
                        <a:t>滞留在庫は必ず消す</a:t>
                      </a:r>
                      <a:r>
                        <a:rPr lang="ja-JP" altLang="en-US" sz="1600" b="0" dirty="0">
                          <a:solidFill>
                            <a:schemeClr val="tx1"/>
                          </a:solidFill>
                          <a:latin typeface="Meiryo UI" panose="020B0604030504040204" pitchFamily="50" charset="-128"/>
                          <a:ea typeface="Meiryo UI" panose="020B0604030504040204" pitchFamily="50" charset="-128"/>
                        </a:rPr>
                        <a:t>提案を考えろ</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2230914"/>
                  </a:ext>
                </a:extLst>
              </a:tr>
              <a:tr h="380916">
                <a:tc>
                  <a:txBody>
                    <a:bodyPr/>
                    <a:lstStyle/>
                    <a:p>
                      <a:pPr algn="ctr"/>
                      <a:r>
                        <a:rPr lang="en-US" altLang="ja-JP" sz="1200" b="0" dirty="0">
                          <a:solidFill>
                            <a:schemeClr val="bg1"/>
                          </a:solidFill>
                          <a:latin typeface="Meiryo UI" panose="020B0604030504040204" pitchFamily="50" charset="-128"/>
                          <a:ea typeface="Meiryo UI" panose="020B0604030504040204" pitchFamily="50" charset="-128"/>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rgbClr val="FF0000"/>
                          </a:solidFill>
                          <a:latin typeface="Meiryo UI" panose="020B0604030504040204" pitchFamily="50" charset="-128"/>
                          <a:ea typeface="Meiryo UI" panose="020B0604030504040204" pitchFamily="50" charset="-128"/>
                        </a:rPr>
                        <a:t>顧客の要望は必ず記録</a:t>
                      </a:r>
                      <a:r>
                        <a:rPr lang="ja-JP" altLang="en-US" sz="1600" b="0" dirty="0">
                          <a:solidFill>
                            <a:schemeClr val="tx1"/>
                          </a:solidFill>
                          <a:latin typeface="Meiryo UI" panose="020B0604030504040204" pitchFamily="50" charset="-128"/>
                          <a:ea typeface="Meiryo UI" panose="020B0604030504040204" pitchFamily="50" charset="-128"/>
                        </a:rPr>
                        <a:t>する提案をしろ</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684215"/>
                  </a:ext>
                </a:extLst>
              </a:tr>
              <a:tr h="380916">
                <a:tc>
                  <a:txBody>
                    <a:bodyPr/>
                    <a:lstStyle/>
                    <a:p>
                      <a:pPr algn="ctr"/>
                      <a:r>
                        <a:rPr lang="en-US" altLang="ja-JP" sz="1200" b="0" dirty="0">
                          <a:solidFill>
                            <a:schemeClr val="bg1"/>
                          </a:solidFill>
                          <a:latin typeface="Meiryo UI" panose="020B0604030504040204" pitchFamily="50" charset="-128"/>
                          <a:ea typeface="Meiryo UI" panose="020B0604030504040204" pitchFamily="50" charset="-128"/>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rgbClr val="FF0000"/>
                          </a:solidFill>
                          <a:latin typeface="Meiryo UI" panose="020B0604030504040204" pitchFamily="50" charset="-128"/>
                          <a:ea typeface="Meiryo UI" panose="020B0604030504040204" pitchFamily="50" charset="-128"/>
                        </a:rPr>
                        <a:t>クレーム</a:t>
                      </a:r>
                      <a:r>
                        <a:rPr lang="ja-JP" altLang="en-US" sz="1600" b="0" dirty="0">
                          <a:solidFill>
                            <a:schemeClr val="tx1"/>
                          </a:solidFill>
                          <a:latin typeface="Meiryo UI" panose="020B0604030504040204" pitchFamily="50" charset="-128"/>
                          <a:ea typeface="Meiryo UI" panose="020B0604030504040204" pitchFamily="50" charset="-128"/>
                        </a:rPr>
                        <a:t>は絶対答案に使える超大ヒント</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4516583"/>
                  </a:ext>
                </a:extLst>
              </a:tr>
              <a:tr h="380916">
                <a:tc>
                  <a:txBody>
                    <a:bodyPr/>
                    <a:lstStyle/>
                    <a:p>
                      <a:pPr algn="ctr"/>
                      <a:r>
                        <a:rPr lang="en-US" altLang="ja-JP" sz="1200" b="0" dirty="0">
                          <a:solidFill>
                            <a:schemeClr val="bg1"/>
                          </a:solidFill>
                          <a:latin typeface="Meiryo UI" panose="020B0604030504040204" pitchFamily="50" charset="-128"/>
                          <a:ea typeface="Meiryo UI" panose="020B0604030504040204" pitchFamily="50" charset="-128"/>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カスタマイズする際は、最初の要望確認、中間確認、最後の確認とトリプル確認を提案しろ</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0633574"/>
                  </a:ext>
                </a:extLst>
              </a:tr>
              <a:tr h="380916">
                <a:tc>
                  <a:txBody>
                    <a:bodyPr/>
                    <a:lstStyle/>
                    <a:p>
                      <a:pPr algn="ctr"/>
                      <a:r>
                        <a:rPr lang="en-US" altLang="ja-JP" sz="1200" b="0" dirty="0">
                          <a:solidFill>
                            <a:schemeClr val="bg1"/>
                          </a:solidFill>
                          <a:latin typeface="Meiryo UI" panose="020B0604030504040204" pitchFamily="50" charset="-128"/>
                          <a:ea typeface="Meiryo UI" panose="020B0604030504040204" pitchFamily="50" charset="-128"/>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事例企業の取り組んできたことは計画はあるのか？統制はあるのか？を常に疑ってチェックしろ。</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86880"/>
                  </a:ext>
                </a:extLst>
              </a:tr>
              <a:tr h="380916">
                <a:tc>
                  <a:txBody>
                    <a:bodyPr/>
                    <a:lstStyle/>
                    <a:p>
                      <a:pPr algn="ctr"/>
                      <a:r>
                        <a:rPr lang="en-US" altLang="ja-JP" sz="1200" b="0" dirty="0">
                          <a:solidFill>
                            <a:schemeClr val="bg1"/>
                          </a:solidFill>
                          <a:latin typeface="Meiryo UI" panose="020B0604030504040204" pitchFamily="50" charset="-128"/>
                          <a:ea typeface="Meiryo UI" panose="020B0604030504040204" pitchFamily="50" charset="-128"/>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設問レイヤーを意識しろ</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4626198"/>
                  </a:ext>
                </a:extLst>
              </a:tr>
              <a:tr h="380916">
                <a:tc>
                  <a:txBody>
                    <a:bodyPr/>
                    <a:lstStyle/>
                    <a:p>
                      <a:pPr algn="ctr"/>
                      <a:r>
                        <a:rPr lang="en-US" altLang="ja-JP" sz="1200" b="0" dirty="0">
                          <a:solidFill>
                            <a:schemeClr val="bg1"/>
                          </a:solidFill>
                          <a:latin typeface="Meiryo UI" panose="020B0604030504040204" pitchFamily="50" charset="-128"/>
                          <a:ea typeface="Meiryo UI" panose="020B0604030504040204" pitchFamily="50" charset="-128"/>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l"/>
                      <a:r>
                        <a:rPr lang="ja-JP" altLang="en-US" sz="1600" b="0" dirty="0">
                          <a:solidFill>
                            <a:schemeClr val="tx1"/>
                          </a:solidFill>
                          <a:latin typeface="Meiryo UI" panose="020B0604030504040204" pitchFamily="50" charset="-128"/>
                          <a:ea typeface="Meiryo UI" panose="020B0604030504040204" pitchFamily="50" charset="-128"/>
                        </a:rPr>
                        <a:t>「～できていない」はする方向で考えろ</a:t>
                      </a:r>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5295280"/>
                  </a:ext>
                </a:extLst>
              </a:tr>
            </a:tbl>
          </a:graphicData>
        </a:graphic>
      </p:graphicFrame>
    </p:spTree>
    <p:extLst>
      <p:ext uri="{BB962C8B-B14F-4D97-AF65-F5344CB8AC3E}">
        <p14:creationId xmlns:p14="http://schemas.microsoft.com/office/powerpoint/2010/main" val="21176311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FEDFD138-8A87-4A13-BB03-6BA90E224CA9}"/>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accent6"/>
              </a:solidFill>
              <a:latin typeface="Meiryo UI" panose="020B0604030504040204" pitchFamily="50" charset="-128"/>
              <a:ea typeface="Meiryo UI" panose="020B0604030504040204" pitchFamily="50" charset="-128"/>
            </a:endParaRPr>
          </a:p>
          <a:p>
            <a:endParaRPr lang="en-US" altLang="ja-JP" b="1" dirty="0">
              <a:solidFill>
                <a:schemeClr val="accent6"/>
              </a:solidFill>
              <a:latin typeface="Meiryo UI" panose="020B0604030504040204" pitchFamily="50" charset="-128"/>
              <a:ea typeface="Meiryo UI" panose="020B0604030504040204" pitchFamily="50" charset="-128"/>
            </a:endParaRPr>
          </a:p>
          <a:p>
            <a:endParaRPr kumimoji="1" lang="en-US" altLang="ja-JP"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endParaRPr lang="en-US" altLang="ja-JP" sz="2400" b="1" dirty="0">
              <a:solidFill>
                <a:schemeClr val="accent6"/>
              </a:solidFill>
              <a:latin typeface="Meiryo UI" panose="020B0604030504040204" pitchFamily="50" charset="-128"/>
              <a:ea typeface="Meiryo UI" panose="020B0604030504040204" pitchFamily="50" charset="-128"/>
            </a:endParaRPr>
          </a:p>
          <a:p>
            <a:r>
              <a:rPr kumimoji="1" lang="ja-JP" altLang="en-US" sz="2800" b="1" dirty="0">
                <a:solidFill>
                  <a:schemeClr val="accent6"/>
                </a:solidFill>
                <a:latin typeface="Meiryo UI" panose="020B0604030504040204" pitchFamily="50" charset="-128"/>
                <a:ea typeface="Meiryo UI" panose="020B0604030504040204" pitchFamily="50" charset="-128"/>
              </a:rPr>
              <a:t>　　　</a:t>
            </a:r>
            <a:r>
              <a:rPr kumimoji="1" lang="ja-JP" altLang="en-US" sz="2800" b="1" u="sng" dirty="0">
                <a:solidFill>
                  <a:schemeClr val="accent6"/>
                </a:solidFill>
                <a:latin typeface="Meiryo UI" panose="020B0604030504040204" pitchFamily="50" charset="-128"/>
                <a:ea typeface="Meiryo UI" panose="020B0604030504040204" pitchFamily="50" charset="-128"/>
              </a:rPr>
              <a:t>事例</a:t>
            </a:r>
            <a:r>
              <a:rPr lang="en-US" altLang="ja-JP" sz="2800" b="1" u="sng" dirty="0">
                <a:solidFill>
                  <a:schemeClr val="accent6"/>
                </a:solidFill>
                <a:latin typeface="Meiryo UI" panose="020B0604030504040204" pitchFamily="50" charset="-128"/>
                <a:ea typeface="Meiryo UI" panose="020B0604030504040204" pitchFamily="50" charset="-128"/>
              </a:rPr>
              <a:t>Ⅳ</a:t>
            </a:r>
            <a:endParaRPr kumimoji="1" lang="en-US" altLang="ja-JP" sz="2800" b="1" u="sng" dirty="0">
              <a:solidFill>
                <a:schemeClr val="accent6"/>
              </a:solidFill>
              <a:latin typeface="Meiryo UI" panose="020B0604030504040204" pitchFamily="50" charset="-128"/>
              <a:ea typeface="Meiryo UI" panose="020B0604030504040204" pitchFamily="50" charset="-128"/>
            </a:endParaRPr>
          </a:p>
          <a:p>
            <a:endParaRPr lang="en-US" altLang="ja-JP" sz="2800" b="1" dirty="0">
              <a:solidFill>
                <a:schemeClr val="accent6"/>
              </a:solidFill>
              <a:latin typeface="Meiryo UI" panose="020B0604030504040204" pitchFamily="50" charset="-128"/>
              <a:ea typeface="Meiryo UI" panose="020B0604030504040204" pitchFamily="50" charset="-128"/>
            </a:endParaRPr>
          </a:p>
          <a:p>
            <a:r>
              <a:rPr kumimoji="1" lang="ja-JP" altLang="en-US" sz="2800" b="1" dirty="0">
                <a:solidFill>
                  <a:schemeClr val="accent6"/>
                </a:solidFill>
                <a:latin typeface="Meiryo UI" panose="020B0604030504040204" pitchFamily="50" charset="-128"/>
                <a:ea typeface="Meiryo UI" panose="020B0604030504040204" pitchFamily="50" charset="-128"/>
              </a:rPr>
              <a:t>　　　基本的な財務分析（</a:t>
            </a:r>
            <a:r>
              <a:rPr kumimoji="1" lang="en-US" altLang="ja-JP" sz="2800" b="1" dirty="0">
                <a:solidFill>
                  <a:schemeClr val="accent6"/>
                </a:solidFill>
                <a:latin typeface="Meiryo UI" panose="020B0604030504040204" pitchFamily="50" charset="-128"/>
                <a:ea typeface="Meiryo UI" panose="020B0604030504040204" pitchFamily="50" charset="-128"/>
              </a:rPr>
              <a:t>B</a:t>
            </a:r>
            <a:r>
              <a:rPr kumimoji="1" lang="ja-JP" altLang="en-US" sz="2800" b="1" dirty="0">
                <a:solidFill>
                  <a:schemeClr val="accent6"/>
                </a:solidFill>
                <a:latin typeface="Meiryo UI" panose="020B0604030504040204" pitchFamily="50" charset="-128"/>
                <a:ea typeface="Meiryo UI" panose="020B0604030504040204" pitchFamily="50" charset="-128"/>
              </a:rPr>
              <a:t>／</a:t>
            </a:r>
            <a:r>
              <a:rPr kumimoji="1" lang="en-US" altLang="ja-JP" sz="2800" b="1" dirty="0">
                <a:solidFill>
                  <a:schemeClr val="accent6"/>
                </a:solidFill>
                <a:latin typeface="Meiryo UI" panose="020B0604030504040204" pitchFamily="50" charset="-128"/>
                <a:ea typeface="Meiryo UI" panose="020B0604030504040204" pitchFamily="50" charset="-128"/>
              </a:rPr>
              <a:t>S</a:t>
            </a:r>
            <a:r>
              <a:rPr kumimoji="1" lang="ja-JP" altLang="en-US" sz="2800" b="1" dirty="0">
                <a:solidFill>
                  <a:schemeClr val="accent6"/>
                </a:solidFill>
                <a:latin typeface="Meiryo UI" panose="020B0604030504040204" pitchFamily="50" charset="-128"/>
                <a:ea typeface="Meiryo UI" panose="020B0604030504040204" pitchFamily="50" charset="-128"/>
              </a:rPr>
              <a:t>、</a:t>
            </a:r>
            <a:r>
              <a:rPr kumimoji="1" lang="en-US" altLang="ja-JP" sz="2800" b="1" dirty="0">
                <a:solidFill>
                  <a:schemeClr val="accent6"/>
                </a:solidFill>
                <a:latin typeface="Meiryo UI" panose="020B0604030504040204" pitchFamily="50" charset="-128"/>
                <a:ea typeface="Meiryo UI" panose="020B0604030504040204" pitchFamily="50" charset="-128"/>
              </a:rPr>
              <a:t>P</a:t>
            </a:r>
            <a:r>
              <a:rPr kumimoji="1" lang="ja-JP" altLang="en-US" sz="2800" b="1" dirty="0">
                <a:solidFill>
                  <a:schemeClr val="accent6"/>
                </a:solidFill>
                <a:latin typeface="Meiryo UI" panose="020B0604030504040204" pitchFamily="50" charset="-128"/>
                <a:ea typeface="Meiryo UI" panose="020B0604030504040204" pitchFamily="50" charset="-128"/>
              </a:rPr>
              <a:t>／</a:t>
            </a:r>
            <a:r>
              <a:rPr kumimoji="1" lang="en-US" altLang="ja-JP" sz="2800" b="1" dirty="0">
                <a:solidFill>
                  <a:schemeClr val="accent6"/>
                </a:solidFill>
                <a:latin typeface="Meiryo UI" panose="020B0604030504040204" pitchFamily="50" charset="-128"/>
                <a:ea typeface="Meiryo UI" panose="020B0604030504040204" pitchFamily="50" charset="-128"/>
              </a:rPr>
              <a:t>L</a:t>
            </a:r>
            <a:r>
              <a:rPr lang="ja-JP" altLang="en-US" sz="2800" b="1" dirty="0">
                <a:solidFill>
                  <a:schemeClr val="accent6"/>
                </a:solidFill>
                <a:latin typeface="Meiryo UI" panose="020B0604030504040204" pitchFamily="50" charset="-128"/>
                <a:ea typeface="Meiryo UI" panose="020B0604030504040204" pitchFamily="50" charset="-128"/>
              </a:rPr>
              <a:t>）ができ、</a:t>
            </a:r>
            <a:endParaRPr lang="en-US" altLang="ja-JP" sz="2800" b="1" dirty="0">
              <a:solidFill>
                <a:schemeClr val="accent6"/>
              </a:solidFill>
              <a:latin typeface="Meiryo UI" panose="020B0604030504040204" pitchFamily="50" charset="-128"/>
              <a:ea typeface="Meiryo UI" panose="020B0604030504040204" pitchFamily="50" charset="-128"/>
            </a:endParaRPr>
          </a:p>
          <a:p>
            <a:r>
              <a:rPr kumimoji="1" lang="ja-JP" altLang="en-US" sz="2800" b="1" dirty="0">
                <a:solidFill>
                  <a:schemeClr val="accent6"/>
                </a:solidFill>
                <a:latin typeface="Meiryo UI" panose="020B0604030504040204" pitchFamily="50" charset="-128"/>
                <a:ea typeface="Meiryo UI" panose="020B0604030504040204" pitchFamily="50" charset="-128"/>
              </a:rPr>
              <a:t>　　　キャッシュフロー計算書作成やＣＶＰ分析による会計面、プロジェクトや</a:t>
            </a:r>
            <a:endParaRPr kumimoji="1" lang="en-US" altLang="ja-JP" sz="2800" b="1" dirty="0">
              <a:solidFill>
                <a:schemeClr val="accent6"/>
              </a:solidFill>
              <a:latin typeface="Meiryo UI" panose="020B0604030504040204" pitchFamily="50" charset="-128"/>
              <a:ea typeface="Meiryo UI" panose="020B0604030504040204" pitchFamily="50" charset="-128"/>
            </a:endParaRPr>
          </a:p>
          <a:p>
            <a:r>
              <a:rPr lang="ja-JP" altLang="en-US" sz="2800" b="1" dirty="0">
                <a:solidFill>
                  <a:schemeClr val="accent6"/>
                </a:solidFill>
                <a:latin typeface="Meiryo UI" panose="020B0604030504040204" pitchFamily="50" charset="-128"/>
                <a:ea typeface="Meiryo UI" panose="020B0604030504040204" pitchFamily="50" charset="-128"/>
              </a:rPr>
              <a:t>　　　事業採算性評価における財務的な助言ができるかどうか？</a:t>
            </a:r>
            <a:endParaRPr kumimoji="1" lang="en-US" altLang="ja-JP" sz="2800" b="1" dirty="0">
              <a:solidFill>
                <a:schemeClr val="accent6"/>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44464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財務分析問題の３原則</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2B2AC3D3-51EE-4905-8E84-A4EE9EA11AC6}"/>
              </a:ext>
            </a:extLst>
          </p:cNvPr>
          <p:cNvGraphicFramePr>
            <a:graphicFrameLocks noGrp="1"/>
          </p:cNvGraphicFramePr>
          <p:nvPr>
            <p:extLst>
              <p:ext uri="{D42A27DB-BD31-4B8C-83A1-F6EECF244321}">
                <p14:modId xmlns:p14="http://schemas.microsoft.com/office/powerpoint/2010/main" val="981332388"/>
              </p:ext>
            </p:extLst>
          </p:nvPr>
        </p:nvGraphicFramePr>
        <p:xfrm>
          <a:off x="197736" y="938700"/>
          <a:ext cx="11414228" cy="5149062"/>
        </p:xfrm>
        <a:graphic>
          <a:graphicData uri="http://schemas.openxmlformats.org/drawingml/2006/table">
            <a:tbl>
              <a:tblPr firstRow="1" bandRow="1">
                <a:tableStyleId>{5C22544A-7EE6-4342-B048-85BDC9FD1C3A}</a:tableStyleId>
              </a:tblPr>
              <a:tblGrid>
                <a:gridCol w="795655">
                  <a:extLst>
                    <a:ext uri="{9D8B030D-6E8A-4147-A177-3AD203B41FA5}">
                      <a16:colId xmlns:a16="http://schemas.microsoft.com/office/drawing/2014/main" val="816907390"/>
                    </a:ext>
                  </a:extLst>
                </a:gridCol>
                <a:gridCol w="10618573">
                  <a:extLst>
                    <a:ext uri="{9D8B030D-6E8A-4147-A177-3AD203B41FA5}">
                      <a16:colId xmlns:a16="http://schemas.microsoft.com/office/drawing/2014/main" val="2575731588"/>
                    </a:ext>
                  </a:extLst>
                </a:gridCol>
              </a:tblGrid>
              <a:tr h="1716354">
                <a:tc>
                  <a:txBody>
                    <a:bodyPr/>
                    <a:lstStyle/>
                    <a:p>
                      <a:pPr algn="ctr"/>
                      <a:r>
                        <a:rPr lang="ja-JP" altLang="en-US" sz="2400" b="1" u="none" dirty="0">
                          <a:solidFill>
                            <a:schemeClr val="accent6"/>
                          </a:solidFill>
                          <a:latin typeface="Meiryo UI" panose="020B0604030504040204" pitchFamily="50" charset="-128"/>
                          <a:ea typeface="Meiryo UI" panose="020B0604030504040204" pitchFamily="50" charset="-128"/>
                        </a:rPr>
                        <a:t>＃</a:t>
                      </a:r>
                      <a:r>
                        <a:rPr lang="en-US" altLang="ja-JP" sz="2400" b="1" u="none" dirty="0">
                          <a:solidFill>
                            <a:schemeClr val="accent6"/>
                          </a:solidFill>
                          <a:latin typeface="Meiryo UI" panose="020B0604030504040204" pitchFamily="50" charset="-128"/>
                          <a:ea typeface="Meiryo UI" panose="020B0604030504040204" pitchFamily="50" charset="-128"/>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2400" b="0" u="sng" dirty="0">
                          <a:solidFill>
                            <a:schemeClr val="tx1"/>
                          </a:solidFill>
                          <a:latin typeface="Meiryo UI" panose="020B0604030504040204" pitchFamily="50" charset="-128"/>
                          <a:ea typeface="Meiryo UI" panose="020B0604030504040204" pitchFamily="50" charset="-128"/>
                        </a:rPr>
                        <a:t>数値より与件文を優先</a:t>
                      </a:r>
                      <a:endParaRPr lang="en-US" altLang="ja-JP" sz="2400" b="0" u="sng" dirty="0">
                        <a:solidFill>
                          <a:schemeClr val="tx1"/>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286762"/>
                  </a:ext>
                </a:extLst>
              </a:tr>
              <a:tr h="1716354">
                <a:tc>
                  <a:txBody>
                    <a:bodyPr/>
                    <a:lstStyle/>
                    <a:p>
                      <a:pPr algn="ctr"/>
                      <a:r>
                        <a:rPr lang="ja-JP" altLang="en-US" sz="2400" b="1" u="none" dirty="0">
                          <a:solidFill>
                            <a:schemeClr val="accent6"/>
                          </a:solidFill>
                          <a:latin typeface="Meiryo UI" panose="020B0604030504040204" pitchFamily="50" charset="-128"/>
                          <a:ea typeface="Meiryo UI" panose="020B0604030504040204" pitchFamily="50" charset="-128"/>
                        </a:rPr>
                        <a:t>＃</a:t>
                      </a:r>
                      <a:r>
                        <a:rPr lang="en-US" altLang="ja-JP" sz="2400" b="1" u="none" dirty="0">
                          <a:solidFill>
                            <a:schemeClr val="accent6"/>
                          </a:solidFill>
                          <a:latin typeface="Meiryo UI" panose="020B0604030504040204" pitchFamily="50" charset="-128"/>
                          <a:ea typeface="Meiryo UI" panose="020B0604030504040204" pitchFamily="50" charset="-128"/>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2400" b="0" u="sng" dirty="0">
                          <a:solidFill>
                            <a:schemeClr val="tx1"/>
                          </a:solidFill>
                          <a:latin typeface="Meiryo UI" panose="020B0604030504040204" pitchFamily="50" charset="-128"/>
                          <a:ea typeface="Meiryo UI" panose="020B0604030504040204" pitchFamily="50" charset="-128"/>
                        </a:rPr>
                        <a:t>解答フレームは「（分子について）と（分母について）なので、○○性が高い </a:t>
                      </a:r>
                      <a:r>
                        <a:rPr lang="en-US" altLang="ja-JP" sz="2400" b="0" u="sng" dirty="0">
                          <a:solidFill>
                            <a:schemeClr val="tx1"/>
                          </a:solidFill>
                          <a:latin typeface="Meiryo UI" panose="020B0604030504040204" pitchFamily="50" charset="-128"/>
                          <a:ea typeface="Meiryo UI" panose="020B0604030504040204" pitchFamily="50" charset="-128"/>
                        </a:rPr>
                        <a:t>or </a:t>
                      </a:r>
                      <a:r>
                        <a:rPr lang="ja-JP" altLang="en-US" sz="2400" b="0" u="sng" dirty="0">
                          <a:solidFill>
                            <a:schemeClr val="tx1"/>
                          </a:solidFill>
                          <a:latin typeface="Meiryo UI" panose="020B0604030504040204" pitchFamily="50" charset="-128"/>
                          <a:ea typeface="Meiryo UI" panose="020B0604030504040204" pitchFamily="50" charset="-128"/>
                        </a:rPr>
                        <a:t>低い」</a:t>
                      </a:r>
                      <a:endParaRPr lang="en-US" altLang="ja-JP" sz="2400" b="0" u="sng" dirty="0">
                        <a:solidFill>
                          <a:schemeClr val="tx1"/>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750304"/>
                  </a:ext>
                </a:extLst>
              </a:tr>
              <a:tr h="1716354">
                <a:tc>
                  <a:txBody>
                    <a:bodyPr/>
                    <a:lstStyle/>
                    <a:p>
                      <a:pPr algn="ctr"/>
                      <a:r>
                        <a:rPr lang="en-US" altLang="ja-JP" sz="2400" b="1" u="none" dirty="0">
                          <a:solidFill>
                            <a:schemeClr val="accent6"/>
                          </a:solidFill>
                          <a:latin typeface="Meiryo UI" panose="020B0604030504040204" pitchFamily="50" charset="-128"/>
                          <a:ea typeface="Meiryo UI" panose="020B0604030504040204" pitchFamily="50" charset="-128"/>
                        </a:rPr>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2400" b="0" u="sng" dirty="0">
                          <a:solidFill>
                            <a:schemeClr val="tx1"/>
                          </a:solidFill>
                          <a:latin typeface="Meiryo UI" panose="020B0604030504040204" pitchFamily="50" charset="-128"/>
                          <a:ea typeface="Meiryo UI" panose="020B0604030504040204" pitchFamily="50" charset="-128"/>
                        </a:rPr>
                        <a:t>出題可能性が高い</a:t>
                      </a:r>
                      <a:r>
                        <a:rPr lang="en-US" altLang="ja-JP" sz="2400" b="0" u="sng" dirty="0">
                          <a:solidFill>
                            <a:schemeClr val="tx1"/>
                          </a:solidFill>
                          <a:latin typeface="Meiryo UI" panose="020B0604030504040204" pitchFamily="50" charset="-128"/>
                          <a:ea typeface="Meiryo UI" panose="020B0604030504040204" pitchFamily="50" charset="-128"/>
                        </a:rPr>
                        <a:t>13</a:t>
                      </a:r>
                      <a:r>
                        <a:rPr lang="ja-JP" altLang="en-US" sz="2400" b="0" u="sng" dirty="0">
                          <a:solidFill>
                            <a:schemeClr val="tx1"/>
                          </a:solidFill>
                          <a:latin typeface="Meiryo UI" panose="020B0604030504040204" pitchFamily="50" charset="-128"/>
                          <a:ea typeface="Meiryo UI" panose="020B0604030504040204" pitchFamily="50" charset="-128"/>
                        </a:rPr>
                        <a:t>の経営指標を優先</a:t>
                      </a:r>
                      <a:endParaRPr lang="en-US" altLang="ja-JP" sz="2400" b="0" u="sng" dirty="0">
                        <a:solidFill>
                          <a:schemeClr val="tx1"/>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6897310"/>
                  </a:ext>
                </a:extLst>
              </a:tr>
            </a:tbl>
          </a:graphicData>
        </a:graphic>
      </p:graphicFrame>
    </p:spTree>
    <p:extLst>
      <p:ext uri="{BB962C8B-B14F-4D97-AF65-F5344CB8AC3E}">
        <p14:creationId xmlns:p14="http://schemas.microsoft.com/office/powerpoint/2010/main" val="69642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リーダーシップとマネジメント　知識補足</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D47974E9-78C4-4820-9E9D-B75443810499}"/>
              </a:ext>
            </a:extLst>
          </p:cNvPr>
          <p:cNvGraphicFramePr>
            <a:graphicFrameLocks noGrp="1"/>
          </p:cNvGraphicFramePr>
          <p:nvPr>
            <p:ph idx="1"/>
            <p:extLst>
              <p:ext uri="{D42A27DB-BD31-4B8C-83A1-F6EECF244321}">
                <p14:modId xmlns:p14="http://schemas.microsoft.com/office/powerpoint/2010/main" val="1508283711"/>
              </p:ext>
            </p:extLst>
          </p:nvPr>
        </p:nvGraphicFramePr>
        <p:xfrm>
          <a:off x="323986" y="1356066"/>
          <a:ext cx="5289448" cy="2769600"/>
        </p:xfrm>
        <a:graphic>
          <a:graphicData uri="http://schemas.openxmlformats.org/drawingml/2006/table">
            <a:tbl>
              <a:tblPr firstRow="1" bandRow="1">
                <a:tableStyleId>{5C22544A-7EE6-4342-B048-85BDC9FD1C3A}</a:tableStyleId>
              </a:tblPr>
              <a:tblGrid>
                <a:gridCol w="306000">
                  <a:extLst>
                    <a:ext uri="{9D8B030D-6E8A-4147-A177-3AD203B41FA5}">
                      <a16:colId xmlns:a16="http://schemas.microsoft.com/office/drawing/2014/main" val="1663623797"/>
                    </a:ext>
                  </a:extLst>
                </a:gridCol>
                <a:gridCol w="303448">
                  <a:extLst>
                    <a:ext uri="{9D8B030D-6E8A-4147-A177-3AD203B41FA5}">
                      <a16:colId xmlns:a16="http://schemas.microsoft.com/office/drawing/2014/main" val="883382398"/>
                    </a:ext>
                  </a:extLst>
                </a:gridCol>
                <a:gridCol w="2340000">
                  <a:extLst>
                    <a:ext uri="{9D8B030D-6E8A-4147-A177-3AD203B41FA5}">
                      <a16:colId xmlns:a16="http://schemas.microsoft.com/office/drawing/2014/main" val="781524212"/>
                    </a:ext>
                  </a:extLst>
                </a:gridCol>
                <a:gridCol w="2340000">
                  <a:extLst>
                    <a:ext uri="{9D8B030D-6E8A-4147-A177-3AD203B41FA5}">
                      <a16:colId xmlns:a16="http://schemas.microsoft.com/office/drawing/2014/main" val="3347300569"/>
                    </a:ext>
                  </a:extLst>
                </a:gridCol>
              </a:tblGrid>
              <a:tr h="288000">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フォロワーの意欲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7064014"/>
                  </a:ext>
                </a:extLst>
              </a:tr>
              <a:tr h="278203">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898382910"/>
                  </a:ext>
                </a:extLst>
              </a:tr>
              <a:tr h="1080000">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フォロワーの能力</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委任的リーダーシップ</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（指示的行動　低）</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（協労的行動　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参加型リーダーシップ</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（指示的行動　低）</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（協労的行動　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533217"/>
                  </a:ext>
                </a:extLst>
              </a:tr>
              <a:tr h="1080000">
                <a:tc v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説得的リーダーシップ</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（指示的行動　高）</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（協労的行動　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指示的リーダーシップ</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（指示的行動　高）</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（協労的行動　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5066102"/>
                  </a:ext>
                </a:extLst>
              </a:tr>
            </a:tbl>
          </a:graphicData>
        </a:graphic>
      </p:graphicFrame>
      <p:sp>
        <p:nvSpPr>
          <p:cNvPr id="5" name="テキスト ボックス 4">
            <a:extLst>
              <a:ext uri="{FF2B5EF4-FFF2-40B4-BE49-F238E27FC236}">
                <a16:creationId xmlns:a16="http://schemas.microsoft.com/office/drawing/2014/main" id="{BF32D960-A28B-42A9-A272-BF98EDE36AB5}"/>
              </a:ext>
            </a:extLst>
          </p:cNvPr>
          <p:cNvSpPr txBox="1"/>
          <p:nvPr/>
        </p:nvSpPr>
        <p:spPr>
          <a:xfrm>
            <a:off x="839229" y="882516"/>
            <a:ext cx="4258963" cy="307777"/>
          </a:xfrm>
          <a:prstGeom prst="rect">
            <a:avLst/>
          </a:prstGeom>
          <a:noFill/>
        </p:spPr>
        <p:txBody>
          <a:bodyPr wrap="square" rtlCol="0">
            <a:spAutoFit/>
          </a:bodyPr>
          <a:lstStyle/>
          <a:p>
            <a:pPr algn="ctr"/>
            <a:r>
              <a:rPr kumimoji="1" lang="en-US" altLang="ja-JP" sz="1400" b="1" u="sng" dirty="0">
                <a:latin typeface="Meiryo UI" panose="020B0604030504040204" pitchFamily="50" charset="-128"/>
                <a:ea typeface="Meiryo UI" panose="020B0604030504040204" pitchFamily="50" charset="-128"/>
              </a:rPr>
              <a:t>SL</a:t>
            </a:r>
            <a:r>
              <a:rPr kumimoji="1" lang="ja-JP" altLang="en-US" sz="1400" b="1" u="sng" dirty="0">
                <a:latin typeface="Meiryo UI" panose="020B0604030504040204" pitchFamily="50" charset="-128"/>
                <a:ea typeface="Meiryo UI" panose="020B0604030504040204" pitchFamily="50" charset="-128"/>
              </a:rPr>
              <a:t>理論におけるリーダーシップの類型</a:t>
            </a:r>
          </a:p>
        </p:txBody>
      </p:sp>
      <p:sp>
        <p:nvSpPr>
          <p:cNvPr id="6" name="テキスト ボックス 5">
            <a:extLst>
              <a:ext uri="{FF2B5EF4-FFF2-40B4-BE49-F238E27FC236}">
                <a16:creationId xmlns:a16="http://schemas.microsoft.com/office/drawing/2014/main" id="{2CA03B64-BBDC-4FA3-BB93-220355311A1B}"/>
              </a:ext>
            </a:extLst>
          </p:cNvPr>
          <p:cNvSpPr txBox="1"/>
          <p:nvPr/>
        </p:nvSpPr>
        <p:spPr>
          <a:xfrm>
            <a:off x="339431" y="4364018"/>
            <a:ext cx="5995465" cy="2246769"/>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委任的：大きく権限上位をして任せる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経営の核となる部分はトップがリーダーシップを発揮する</a:t>
            </a:r>
            <a:endParaRPr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参加型：フォロワーの自主的な行動を重んじつつ、情報提供やサポートを行う。</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参画意識の向上を促す</a:t>
            </a:r>
            <a:endParaRPr kumimoji="1"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説得的：行動に対する指示を与えながら、なぜその指示を与えるか理由を教える。</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命令の意味を理解しながら行動することで納得感を持たせる。</a:t>
            </a:r>
            <a:endParaRPr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指示的：まずは言われたことを確実にできるようになるまで指示を与える</a:t>
            </a:r>
          </a:p>
        </p:txBody>
      </p:sp>
      <p:sp>
        <p:nvSpPr>
          <p:cNvPr id="7" name="テキスト ボックス 6">
            <a:extLst>
              <a:ext uri="{FF2B5EF4-FFF2-40B4-BE49-F238E27FC236}">
                <a16:creationId xmlns:a16="http://schemas.microsoft.com/office/drawing/2014/main" id="{68786A60-A392-497B-A602-BC9155E61B94}"/>
              </a:ext>
            </a:extLst>
          </p:cNvPr>
          <p:cNvSpPr txBox="1"/>
          <p:nvPr/>
        </p:nvSpPr>
        <p:spPr>
          <a:xfrm>
            <a:off x="7384192" y="882516"/>
            <a:ext cx="4258963" cy="307777"/>
          </a:xfrm>
          <a:prstGeom prst="rect">
            <a:avLst/>
          </a:prstGeom>
          <a:noFill/>
        </p:spPr>
        <p:txBody>
          <a:bodyPr wrap="square" rtlCol="0">
            <a:spAutoFit/>
          </a:bodyPr>
          <a:lstStyle/>
          <a:p>
            <a:pPr algn="ctr"/>
            <a:r>
              <a:rPr lang="ja-JP" altLang="en-US" sz="1400" b="1" u="sng" dirty="0">
                <a:latin typeface="Meiryo UI" panose="020B0604030504040204" pitchFamily="50" charset="-128"/>
                <a:ea typeface="Meiryo UI" panose="020B0604030504040204" pitchFamily="50" charset="-128"/>
              </a:rPr>
              <a:t>カッツ・モデル</a:t>
            </a:r>
            <a:endParaRPr kumimoji="1" lang="ja-JP" altLang="en-US" sz="1400" b="1" u="sng" dirty="0">
              <a:latin typeface="Meiryo UI" panose="020B0604030504040204" pitchFamily="50" charset="-128"/>
              <a:ea typeface="Meiryo UI" panose="020B0604030504040204" pitchFamily="50" charset="-128"/>
            </a:endParaRPr>
          </a:p>
        </p:txBody>
      </p:sp>
      <p:graphicFrame>
        <p:nvGraphicFramePr>
          <p:cNvPr id="8" name="表 8">
            <a:extLst>
              <a:ext uri="{FF2B5EF4-FFF2-40B4-BE49-F238E27FC236}">
                <a16:creationId xmlns:a16="http://schemas.microsoft.com/office/drawing/2014/main" id="{C74470F5-138E-44B4-ACD7-A5D067C27E50}"/>
              </a:ext>
            </a:extLst>
          </p:cNvPr>
          <p:cNvGraphicFramePr>
            <a:graphicFrameLocks noGrp="1"/>
          </p:cNvGraphicFramePr>
          <p:nvPr>
            <p:extLst>
              <p:ext uri="{D42A27DB-BD31-4B8C-83A1-F6EECF244321}">
                <p14:modId xmlns:p14="http://schemas.microsoft.com/office/powerpoint/2010/main" val="1243894143"/>
              </p:ext>
            </p:extLst>
          </p:nvPr>
        </p:nvGraphicFramePr>
        <p:xfrm>
          <a:off x="6578567" y="1356066"/>
          <a:ext cx="5289448" cy="2769600"/>
        </p:xfrm>
        <a:graphic>
          <a:graphicData uri="http://schemas.openxmlformats.org/drawingml/2006/table">
            <a:tbl>
              <a:tblPr firstRow="1" bandRow="1">
                <a:tableStyleId>{5C22544A-7EE6-4342-B048-85BDC9FD1C3A}</a:tableStyleId>
              </a:tblPr>
              <a:tblGrid>
                <a:gridCol w="1263855">
                  <a:extLst>
                    <a:ext uri="{9D8B030D-6E8A-4147-A177-3AD203B41FA5}">
                      <a16:colId xmlns:a16="http://schemas.microsoft.com/office/drawing/2014/main" val="3788857476"/>
                    </a:ext>
                  </a:extLst>
                </a:gridCol>
                <a:gridCol w="4025593">
                  <a:extLst>
                    <a:ext uri="{9D8B030D-6E8A-4147-A177-3AD203B41FA5}">
                      <a16:colId xmlns:a16="http://schemas.microsoft.com/office/drawing/2014/main" val="1283340587"/>
                    </a:ext>
                  </a:extLst>
                </a:gridCol>
              </a:tblGrid>
              <a:tr h="923200">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トップ</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マネジメント</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コンセプチュアル</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スキル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57414759"/>
                  </a:ext>
                </a:extLst>
              </a:tr>
              <a:tr h="923200">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ミドル</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マネジメント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ヒューマンスキル</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どの階層でも大事！</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801935591"/>
                  </a:ext>
                </a:extLst>
              </a:tr>
              <a:tr h="923200">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ロワー</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マネジメント</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テクニカルスキル</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561632"/>
                  </a:ext>
                </a:extLst>
              </a:tr>
            </a:tbl>
          </a:graphicData>
        </a:graphic>
      </p:graphicFrame>
      <p:cxnSp>
        <p:nvCxnSpPr>
          <p:cNvPr id="11" name="直線コネクタ 10">
            <a:extLst>
              <a:ext uri="{FF2B5EF4-FFF2-40B4-BE49-F238E27FC236}">
                <a16:creationId xmlns:a16="http://schemas.microsoft.com/office/drawing/2014/main" id="{19B7419C-8D74-4858-9E5B-2E3D45873102}"/>
              </a:ext>
            </a:extLst>
          </p:cNvPr>
          <p:cNvCxnSpPr>
            <a:cxnSpLocks/>
          </p:cNvCxnSpPr>
          <p:nvPr/>
        </p:nvCxnSpPr>
        <p:spPr>
          <a:xfrm flipV="1">
            <a:off x="7845511" y="1356066"/>
            <a:ext cx="1914643" cy="2769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E1B866EE-D26C-48A1-827A-96BAF81968B5}"/>
              </a:ext>
            </a:extLst>
          </p:cNvPr>
          <p:cNvCxnSpPr>
            <a:cxnSpLocks/>
          </p:cNvCxnSpPr>
          <p:nvPr/>
        </p:nvCxnSpPr>
        <p:spPr>
          <a:xfrm flipV="1">
            <a:off x="9953371" y="1356066"/>
            <a:ext cx="1914643" cy="2769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536A3B6-6B85-4C81-B552-18D254DE84C9}"/>
              </a:ext>
            </a:extLst>
          </p:cNvPr>
          <p:cNvSpPr txBox="1"/>
          <p:nvPr/>
        </p:nvSpPr>
        <p:spPr>
          <a:xfrm>
            <a:off x="6334896" y="4364017"/>
            <a:ext cx="5995465" cy="2246769"/>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階層毎の管理者によって求められるマネジメント能力が異なる。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コンセプチュアルスキル：仕事を取り巻く状況を創造的、概念的に捉え、</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取り組むべき課題の本質を見極める能力</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ヒューマンスキル：仕事上の人間関係を構築する技術。望ましい働きかけを選択</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テクニカルスキル：担当業務を遂行する上で必要な知識や技術</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マネジメントレベルによって求められる能力に差があることを認識</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92235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b="1" dirty="0">
                <a:latin typeface="Meiryo UI" panose="020B0604030504040204" pitchFamily="50" charset="-128"/>
                <a:ea typeface="Meiryo UI" panose="020B0604030504040204" pitchFamily="50" charset="-128"/>
              </a:rPr>
              <a:t>出題可能性が高い</a:t>
            </a:r>
            <a:r>
              <a:rPr kumimoji="1" lang="en-US" altLang="ja-JP" sz="2400" b="1" dirty="0">
                <a:latin typeface="Meiryo UI" panose="020B0604030504040204" pitchFamily="50" charset="-128"/>
                <a:ea typeface="Meiryo UI" panose="020B0604030504040204" pitchFamily="50" charset="-128"/>
              </a:rPr>
              <a:t>13</a:t>
            </a:r>
            <a:r>
              <a:rPr kumimoji="1" lang="ja-JP" altLang="en-US" sz="2400" b="1" dirty="0">
                <a:latin typeface="Meiryo UI" panose="020B0604030504040204" pitchFamily="50" charset="-128"/>
                <a:ea typeface="Meiryo UI" panose="020B0604030504040204" pitchFamily="50" charset="-128"/>
              </a:rPr>
              <a:t>の経営指標</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2B2AC3D3-51EE-4905-8E84-A4EE9EA11AC6}"/>
              </a:ext>
            </a:extLst>
          </p:cNvPr>
          <p:cNvGraphicFramePr>
            <a:graphicFrameLocks noGrp="1"/>
          </p:cNvGraphicFramePr>
          <p:nvPr>
            <p:extLst>
              <p:ext uri="{D42A27DB-BD31-4B8C-83A1-F6EECF244321}">
                <p14:modId xmlns:p14="http://schemas.microsoft.com/office/powerpoint/2010/main" val="1660837404"/>
              </p:ext>
            </p:extLst>
          </p:nvPr>
        </p:nvGraphicFramePr>
        <p:xfrm>
          <a:off x="197736" y="551936"/>
          <a:ext cx="11549421" cy="6191876"/>
        </p:xfrm>
        <a:graphic>
          <a:graphicData uri="http://schemas.openxmlformats.org/drawingml/2006/table">
            <a:tbl>
              <a:tblPr firstRow="1" bandRow="1">
                <a:tableStyleId>{5C22544A-7EE6-4342-B048-85BDC9FD1C3A}</a:tableStyleId>
              </a:tblPr>
              <a:tblGrid>
                <a:gridCol w="297715">
                  <a:extLst>
                    <a:ext uri="{9D8B030D-6E8A-4147-A177-3AD203B41FA5}">
                      <a16:colId xmlns:a16="http://schemas.microsoft.com/office/drawing/2014/main" val="816907390"/>
                    </a:ext>
                  </a:extLst>
                </a:gridCol>
                <a:gridCol w="297715">
                  <a:extLst>
                    <a:ext uri="{9D8B030D-6E8A-4147-A177-3AD203B41FA5}">
                      <a16:colId xmlns:a16="http://schemas.microsoft.com/office/drawing/2014/main" val="3249079803"/>
                    </a:ext>
                  </a:extLst>
                </a:gridCol>
                <a:gridCol w="1818229">
                  <a:extLst>
                    <a:ext uri="{9D8B030D-6E8A-4147-A177-3AD203B41FA5}">
                      <a16:colId xmlns:a16="http://schemas.microsoft.com/office/drawing/2014/main" val="2575731588"/>
                    </a:ext>
                  </a:extLst>
                </a:gridCol>
                <a:gridCol w="3072713">
                  <a:extLst>
                    <a:ext uri="{9D8B030D-6E8A-4147-A177-3AD203B41FA5}">
                      <a16:colId xmlns:a16="http://schemas.microsoft.com/office/drawing/2014/main" val="579782362"/>
                    </a:ext>
                  </a:extLst>
                </a:gridCol>
                <a:gridCol w="3126455">
                  <a:extLst>
                    <a:ext uri="{9D8B030D-6E8A-4147-A177-3AD203B41FA5}">
                      <a16:colId xmlns:a16="http://schemas.microsoft.com/office/drawing/2014/main" val="4190010171"/>
                    </a:ext>
                  </a:extLst>
                </a:gridCol>
                <a:gridCol w="2936594">
                  <a:extLst>
                    <a:ext uri="{9D8B030D-6E8A-4147-A177-3AD203B41FA5}">
                      <a16:colId xmlns:a16="http://schemas.microsoft.com/office/drawing/2014/main" val="2708943325"/>
                    </a:ext>
                  </a:extLst>
                </a:gridCol>
              </a:tblGrid>
              <a:tr h="286758">
                <a:tc gridSpan="3">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経営指標</a:t>
                      </a: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a:txBody>
                    <a:bodyPr/>
                    <a:lstStyle/>
                    <a:p>
                      <a:endParaRPr kumimoji="1" lang="ja-JP" altLang="en-US"/>
                    </a:p>
                  </a:txBody>
                  <a:tcPr/>
                </a:tc>
                <a:tc hMerge="1">
                  <a:txBody>
                    <a:bodyPr/>
                    <a:lstStyle/>
                    <a:p>
                      <a:pPr algn="l"/>
                      <a:endParaRPr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公式</a:t>
                      </a: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指標の意味</a:t>
                      </a: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与件文のキーワード</a:t>
                      </a: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01286762"/>
                  </a:ext>
                </a:extLst>
              </a:tr>
              <a:tr h="477931">
                <a:tc rowSpan="3" grid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収益性</a:t>
                      </a:r>
                      <a:endParaRPr lang="en-US" altLang="ja-JP" sz="1200" b="0"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rowSpan="3" h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売上高総利益率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売上総利益　／　売上高</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商品の収益性</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商品力、高付加価値、</a:t>
                      </a:r>
                      <a:endParaRPr lang="en-US" altLang="ja-JP" sz="1200" b="0" dirty="0">
                        <a:solidFill>
                          <a:schemeClr val="tx1"/>
                        </a:solidFill>
                        <a:latin typeface="Meiryo UI" panose="020B0604030504040204" pitchFamily="50" charset="-128"/>
                        <a:ea typeface="Meiryo UI" panose="020B0604030504040204" pitchFamily="50" charset="-128"/>
                      </a:endParaRPr>
                    </a:p>
                    <a:p>
                      <a:pPr algn="l"/>
                      <a:r>
                        <a:rPr lang="ja-JP" altLang="en-US" sz="1200" b="0" dirty="0">
                          <a:solidFill>
                            <a:schemeClr val="tx1"/>
                          </a:solidFill>
                          <a:latin typeface="Meiryo UI" panose="020B0604030504040204" pitchFamily="50" charset="-128"/>
                          <a:ea typeface="Meiryo UI" panose="020B0604030504040204" pitchFamily="50" charset="-128"/>
                        </a:rPr>
                        <a:t>ブランド力、販売単価</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4750304"/>
                  </a:ext>
                </a:extLst>
              </a:tr>
              <a:tr h="447207">
                <a:tc gridSpan="2"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vMerge="1">
                  <a:txBody>
                    <a:bodyPr/>
                    <a:lstStyle/>
                    <a:p>
                      <a:endParaRPr kumimoji="1" lang="ja-JP" altLang="en-US"/>
                    </a:p>
                  </a:txBody>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売上高営業利益率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営業利益　／　売上高</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本業の収益性</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人件費、家賃、製造コスト、固定費</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6897310"/>
                  </a:ext>
                </a:extLst>
              </a:tr>
              <a:tr h="447207">
                <a:tc gridSpan="2"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vMerge="1">
                  <a:txBody>
                    <a:bodyPr/>
                    <a:lstStyle/>
                    <a:p>
                      <a:endParaRPr kumimoji="1" lang="ja-JP" altLang="en-US"/>
                    </a:p>
                  </a:txBody>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売上高経常利益率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経常利益　／　売上高</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支払利息当の営業外収益を含めた収益性</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支払利息、営業外収益、借入金</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2432649"/>
                  </a:ext>
                </a:extLst>
              </a:tr>
              <a:tr h="447207">
                <a:tc rowSpan="4" grid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効率性</a:t>
                      </a:r>
                      <a:endParaRPr lang="en-US" altLang="ja-JP" sz="1200" b="0"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rowSpan="4" h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棚卸資産回転率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売上高　／　棚卸資産</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在庫の効率性</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在庫、仕掛品、在庫管理、不良品</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2230914"/>
                  </a:ext>
                </a:extLst>
              </a:tr>
              <a:tr h="447207">
                <a:tc gridSpan="2"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vMerge="1">
                  <a:txBody>
                    <a:bodyPr/>
                    <a:lstStyle/>
                    <a:p>
                      <a:endParaRPr kumimoji="1" lang="ja-JP" altLang="en-US"/>
                    </a:p>
                  </a:txBody>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有形固定資産回転率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売上高　／　有形固定資産</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工場棟の有形固定資産の効率性</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建物、工場、土地、設備投資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684215"/>
                  </a:ext>
                </a:extLst>
              </a:tr>
              <a:tr h="447207">
                <a:tc gridSpan="2"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vMerge="1">
                  <a:txBody>
                    <a:bodyPr/>
                    <a:lstStyle/>
                    <a:p>
                      <a:endParaRPr kumimoji="1" lang="ja-JP" altLang="en-US"/>
                    </a:p>
                  </a:txBody>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売上債権回転率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売上高　／　売上債権</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売掛金の効率性</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売掛金、決済条件、販売先、債権管理</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4516583"/>
                  </a:ext>
                </a:extLst>
              </a:tr>
              <a:tr h="447207">
                <a:tc gridSpan="2"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vMerge="1">
                  <a:txBody>
                    <a:bodyPr/>
                    <a:lstStyle/>
                    <a:p>
                      <a:endParaRPr kumimoji="1" lang="ja-JP" altLang="en-US"/>
                    </a:p>
                  </a:txBody>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総資本回転率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売上高　／　総資本</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総資本の効率性</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上記のすべて</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0633574"/>
                  </a:ext>
                </a:extLst>
              </a:tr>
              <a:tr h="447207">
                <a:tc rowSpan="6">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安定性</a:t>
                      </a:r>
                      <a:endParaRPr lang="en-US" altLang="ja-JP" sz="1200" b="0"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row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短期</a:t>
                      </a:r>
                      <a:endParaRPr lang="en-US" altLang="ja-JP" sz="1200" b="0"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当座比率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当座資産　／　流動負債</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真の短期の安全性</a:t>
                      </a:r>
                      <a:endParaRPr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0" dirty="0">
                          <a:solidFill>
                            <a:srgbClr val="FF0000"/>
                          </a:solidFill>
                          <a:latin typeface="Meiryo UI" panose="020B0604030504040204" pitchFamily="50" charset="-128"/>
                          <a:ea typeface="Meiryo UI" panose="020B0604030504040204" pitchFamily="50" charset="-128"/>
                        </a:rPr>
                        <a:t>100%</a:t>
                      </a:r>
                      <a:r>
                        <a:rPr lang="ja-JP" altLang="en-US" sz="1200" b="0" dirty="0">
                          <a:solidFill>
                            <a:srgbClr val="FF0000"/>
                          </a:solidFill>
                          <a:latin typeface="Meiryo UI" panose="020B0604030504040204" pitchFamily="50" charset="-128"/>
                          <a:ea typeface="Meiryo UI" panose="020B0604030504040204" pitchFamily="50" charset="-128"/>
                        </a:rPr>
                        <a:t>以上が望ましい</a:t>
                      </a:r>
                      <a:endParaRPr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現金、売掛金、短期借入金</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86880"/>
                  </a:ext>
                </a:extLst>
              </a:tr>
              <a:tr h="477931">
                <a:tc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流動比率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流動資産　／　流動負債</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短期の安全性</a:t>
                      </a:r>
                      <a:endParaRPr lang="en-US" altLang="ja-JP" sz="1200" b="0" dirty="0">
                        <a:solidFill>
                          <a:schemeClr val="tx1"/>
                        </a:solidFill>
                        <a:latin typeface="Meiryo UI" panose="020B0604030504040204" pitchFamily="50" charset="-128"/>
                        <a:ea typeface="Meiryo UI" panose="020B0604030504040204" pitchFamily="50" charset="-128"/>
                      </a:endParaRPr>
                    </a:p>
                    <a:p>
                      <a:pPr algn="l"/>
                      <a:r>
                        <a:rPr lang="ja-JP" altLang="en-US" sz="1200" b="0" dirty="0">
                          <a:solidFill>
                            <a:srgbClr val="FF0000"/>
                          </a:solidFill>
                          <a:latin typeface="Meiryo UI" panose="020B0604030504040204" pitchFamily="50" charset="-128"/>
                          <a:ea typeface="Meiryo UI" panose="020B0604030504040204" pitchFamily="50" charset="-128"/>
                        </a:rPr>
                        <a:t>最低</a:t>
                      </a:r>
                      <a:r>
                        <a:rPr lang="en-US" altLang="ja-JP" sz="1200" b="0" dirty="0">
                          <a:solidFill>
                            <a:srgbClr val="FF0000"/>
                          </a:solidFill>
                          <a:latin typeface="Meiryo UI" panose="020B0604030504040204" pitchFamily="50" charset="-128"/>
                          <a:ea typeface="Meiryo UI" panose="020B0604030504040204" pitchFamily="50" charset="-128"/>
                        </a:rPr>
                        <a:t>100%</a:t>
                      </a:r>
                      <a:r>
                        <a:rPr lang="ja-JP" altLang="en-US" sz="1200" b="0" dirty="0">
                          <a:solidFill>
                            <a:srgbClr val="FF0000"/>
                          </a:solidFill>
                          <a:latin typeface="Meiryo UI" panose="020B0604030504040204" pitchFamily="50" charset="-128"/>
                          <a:ea typeface="Meiryo UI" panose="020B0604030504040204" pitchFamily="50" charset="-128"/>
                        </a:rPr>
                        <a:t>以上、理想</a:t>
                      </a:r>
                      <a:r>
                        <a:rPr lang="en-US" altLang="ja-JP" sz="1200" b="0" dirty="0">
                          <a:solidFill>
                            <a:srgbClr val="FF0000"/>
                          </a:solidFill>
                          <a:latin typeface="Meiryo UI" panose="020B0604030504040204" pitchFamily="50" charset="-128"/>
                          <a:ea typeface="Meiryo UI" panose="020B0604030504040204" pitchFamily="50" charset="-128"/>
                        </a:rPr>
                        <a:t>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在庫、仕掛品、棚卸資産、短期借入金</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4242143"/>
                  </a:ext>
                </a:extLst>
              </a:tr>
              <a:tr h="447207">
                <a:tc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row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長期</a:t>
                      </a:r>
                      <a:endParaRPr lang="en-US" altLang="ja-JP" sz="1200" b="0"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固定長期適合率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固定資産　／（固定負債＋自己資本）</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固定負債＋自己資本で固定資産をカバー</a:t>
                      </a:r>
                      <a:endParaRPr lang="en-US" altLang="ja-JP" sz="1200" b="0" dirty="0">
                        <a:solidFill>
                          <a:schemeClr val="tx1"/>
                        </a:solidFill>
                        <a:latin typeface="Meiryo UI" panose="020B0604030504040204" pitchFamily="50" charset="-128"/>
                        <a:ea typeface="Meiryo UI" panose="020B0604030504040204" pitchFamily="50" charset="-128"/>
                      </a:endParaRPr>
                    </a:p>
                    <a:p>
                      <a:pPr algn="l"/>
                      <a:r>
                        <a:rPr lang="en-US" altLang="ja-JP" sz="1200" b="0" dirty="0">
                          <a:solidFill>
                            <a:srgbClr val="FF0000"/>
                          </a:solidFill>
                          <a:latin typeface="Meiryo UI" panose="020B0604030504040204" pitchFamily="50" charset="-128"/>
                          <a:ea typeface="Meiryo UI" panose="020B0604030504040204" pitchFamily="50" charset="-128"/>
                        </a:rPr>
                        <a:t>100%</a:t>
                      </a:r>
                      <a:r>
                        <a:rPr lang="ja-JP" altLang="en-US" sz="1200" b="0" dirty="0">
                          <a:solidFill>
                            <a:srgbClr val="FF0000"/>
                          </a:solidFill>
                          <a:latin typeface="Meiryo UI" panose="020B0604030504040204" pitchFamily="50" charset="-128"/>
                          <a:ea typeface="Meiryo UI" panose="020B0604030504040204" pitchFamily="50" charset="-128"/>
                        </a:rPr>
                        <a:t>以下が望ましい</a:t>
                      </a:r>
                      <a:endParaRPr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固定資産、長期借入金、自己資本</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6712117"/>
                  </a:ext>
                </a:extLst>
              </a:tr>
              <a:tr h="447207">
                <a:tc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固定比率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固定資産　／　自己資本</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返済不要な自己資本で固定資産をカバー</a:t>
                      </a:r>
                      <a:endParaRPr lang="en-US" altLang="ja-JP" sz="1200" b="0" dirty="0">
                        <a:solidFill>
                          <a:schemeClr val="tx1"/>
                        </a:solidFill>
                        <a:latin typeface="Meiryo UI" panose="020B0604030504040204" pitchFamily="50" charset="-128"/>
                        <a:ea typeface="Meiryo UI" panose="020B0604030504040204" pitchFamily="50" charset="-128"/>
                      </a:endParaRPr>
                    </a:p>
                    <a:p>
                      <a:pPr algn="l"/>
                      <a:r>
                        <a:rPr lang="ja-JP" altLang="en-US" sz="1200" b="0" dirty="0">
                          <a:solidFill>
                            <a:srgbClr val="FF0000"/>
                          </a:solidFill>
                          <a:latin typeface="Meiryo UI" panose="020B0604030504040204" pitchFamily="50" charset="-128"/>
                          <a:ea typeface="Meiryo UI" panose="020B0604030504040204" pitchFamily="50" charset="-128"/>
                        </a:rPr>
                        <a:t>理想は</a:t>
                      </a:r>
                      <a:r>
                        <a:rPr lang="en-US" altLang="ja-JP" sz="1200" b="0" dirty="0">
                          <a:solidFill>
                            <a:srgbClr val="FF0000"/>
                          </a:solidFill>
                          <a:latin typeface="Meiryo UI" panose="020B0604030504040204" pitchFamily="50" charset="-128"/>
                          <a:ea typeface="Meiryo UI" panose="020B0604030504040204" pitchFamily="50" charset="-128"/>
                        </a:rPr>
                        <a:t>100%</a:t>
                      </a:r>
                      <a:r>
                        <a:rPr lang="ja-JP" altLang="en-US" sz="1200" b="0" dirty="0">
                          <a:solidFill>
                            <a:srgbClr val="FF0000"/>
                          </a:solidFill>
                          <a:latin typeface="Meiryo UI" panose="020B0604030504040204" pitchFamily="50" charset="-128"/>
                          <a:ea typeface="Meiryo UI" panose="020B0604030504040204" pitchFamily="50" charset="-128"/>
                        </a:rPr>
                        <a:t>以下</a:t>
                      </a:r>
                      <a:endParaRPr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設備投資、有形資産、資本</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5079883"/>
                  </a:ext>
                </a:extLst>
              </a:tr>
              <a:tr h="447207">
                <a:tc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row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資金調達</a:t>
                      </a:r>
                      <a:endParaRPr lang="en-US" altLang="ja-JP" sz="1200" b="0"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負債比率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負債　／　自己資本</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借入金の依存度</a:t>
                      </a:r>
                      <a:endParaRPr lang="en-US" altLang="ja-JP" sz="1200" b="0" dirty="0">
                        <a:solidFill>
                          <a:schemeClr val="tx1"/>
                        </a:solidFill>
                        <a:latin typeface="Meiryo UI" panose="020B0604030504040204" pitchFamily="50" charset="-128"/>
                        <a:ea typeface="Meiryo UI" panose="020B0604030504040204" pitchFamily="50" charset="-128"/>
                      </a:endParaRPr>
                    </a:p>
                    <a:p>
                      <a:pPr algn="l"/>
                      <a:r>
                        <a:rPr lang="ja-JP" altLang="en-US" sz="1200" b="0" dirty="0">
                          <a:solidFill>
                            <a:srgbClr val="FF0000"/>
                          </a:solidFill>
                          <a:latin typeface="Meiryo UI" panose="020B0604030504040204" pitchFamily="50" charset="-128"/>
                          <a:ea typeface="Meiryo UI" panose="020B0604030504040204" pitchFamily="50" charset="-128"/>
                        </a:rPr>
                        <a:t>自己資本は理想は</a:t>
                      </a:r>
                      <a:r>
                        <a:rPr lang="en-US" altLang="ja-JP" sz="1200" b="0" dirty="0">
                          <a:solidFill>
                            <a:srgbClr val="FF0000"/>
                          </a:solidFill>
                          <a:latin typeface="Meiryo UI" panose="020B0604030504040204" pitchFamily="50" charset="-128"/>
                          <a:ea typeface="Meiryo UI" panose="020B0604030504040204" pitchFamily="50" charset="-128"/>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ja-JP" altLang="en-US" sz="1200" b="0" dirty="0">
                          <a:solidFill>
                            <a:schemeClr val="tx1"/>
                          </a:solidFill>
                          <a:latin typeface="Meiryo UI" panose="020B0604030504040204" pitchFamily="50" charset="-128"/>
                          <a:ea typeface="Meiryo UI" panose="020B0604030504040204" pitchFamily="50" charset="-128"/>
                        </a:rPr>
                        <a:t>借入金、設備投資、</a:t>
                      </a:r>
                      <a:endParaRPr lang="en-US" altLang="ja-JP" sz="1200" b="0" dirty="0">
                        <a:solidFill>
                          <a:schemeClr val="tx1"/>
                        </a:solidFill>
                        <a:latin typeface="Meiryo UI" panose="020B0604030504040204" pitchFamily="50" charset="-128"/>
                        <a:ea typeface="Meiryo UI" panose="020B0604030504040204" pitchFamily="50" charset="-128"/>
                      </a:endParaRPr>
                    </a:p>
                    <a:p>
                      <a:pPr algn="l"/>
                      <a:r>
                        <a:rPr lang="ja-JP" altLang="en-US" sz="1200" b="0" dirty="0">
                          <a:solidFill>
                            <a:schemeClr val="tx1"/>
                          </a:solidFill>
                          <a:latin typeface="Meiryo UI" panose="020B0604030504040204" pitchFamily="50" charset="-128"/>
                          <a:ea typeface="Meiryo UI" panose="020B0604030504040204" pitchFamily="50" charset="-128"/>
                        </a:rPr>
                        <a:t>累積赤字、自己資本</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4626198"/>
                  </a:ext>
                </a:extLst>
              </a:tr>
              <a:tr h="447207">
                <a:tc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vMerge="1">
                  <a:txBody>
                    <a:bodyPr/>
                    <a:lstStyle/>
                    <a:p>
                      <a:pPr algn="ctr"/>
                      <a:endParaRPr lang="en-US" altLang="ja-JP" sz="12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dist"/>
                      <a:r>
                        <a:rPr lang="ja-JP" altLang="en-US" sz="1200" b="0" dirty="0">
                          <a:solidFill>
                            <a:schemeClr val="tx1"/>
                          </a:solidFill>
                          <a:latin typeface="Meiryo UI" panose="020B0604030504040204" pitchFamily="50" charset="-128"/>
                          <a:ea typeface="Meiryo UI" panose="020B0604030504040204" pitchFamily="50" charset="-128"/>
                        </a:rPr>
                        <a:t>自己資本比率</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0" dirty="0">
                          <a:solidFill>
                            <a:schemeClr val="tx1"/>
                          </a:solidFill>
                          <a:latin typeface="Meiryo UI" panose="020B0604030504040204" pitchFamily="50" charset="-128"/>
                          <a:ea typeface="Meiryo UI" panose="020B0604030504040204" pitchFamily="50" charset="-128"/>
                        </a:rPr>
                        <a:t>自己資本　／　総資産</a:t>
                      </a:r>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5295280"/>
                  </a:ext>
                </a:extLst>
              </a:tr>
            </a:tbl>
          </a:graphicData>
        </a:graphic>
      </p:graphicFrame>
    </p:spTree>
    <p:extLst>
      <p:ext uri="{BB962C8B-B14F-4D97-AF65-F5344CB8AC3E}">
        <p14:creationId xmlns:p14="http://schemas.microsoft.com/office/powerpoint/2010/main" val="28944545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kumimoji="1" lang="ja-JP" altLang="en-US" sz="2400" dirty="0">
                <a:latin typeface="Meiryo UI" panose="020B0604030504040204" pitchFamily="50" charset="-128"/>
                <a:ea typeface="Meiryo UI" panose="020B0604030504040204" pitchFamily="50" charset="-128"/>
              </a:rPr>
              <a:t>タイトル　テキストページ数</a:t>
            </a: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p>
        </p:txBody>
      </p:sp>
    </p:spTree>
    <p:extLst>
      <p:ext uri="{BB962C8B-B14F-4D97-AF65-F5344CB8AC3E}">
        <p14:creationId xmlns:p14="http://schemas.microsoft.com/office/powerpoint/2010/main" val="121330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組織形態（組織デザイン）</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AA7CD17-2EFD-46E8-ADD8-924352AD5E99}"/>
              </a:ext>
            </a:extLst>
          </p:cNvPr>
          <p:cNvSpPr>
            <a:spLocks noGrp="1"/>
          </p:cNvSpPr>
          <p:nvPr>
            <p:ph idx="1"/>
          </p:nvPr>
        </p:nvSpPr>
        <p:spPr>
          <a:xfrm>
            <a:off x="0" y="614662"/>
            <a:ext cx="12192000" cy="6243337"/>
          </a:xfrm>
        </p:spPr>
        <p:txBody>
          <a:bodyPr>
            <a:normAutofit/>
          </a:bodyPr>
          <a:lstStyle/>
          <a:p>
            <a:pPr marL="0" indent="0">
              <a:buNone/>
            </a:pPr>
            <a:r>
              <a:rPr kumimoji="1" lang="ja-JP" altLang="en-US" sz="2400" dirty="0">
                <a:latin typeface="Meiryo UI" panose="020B0604030504040204" pitchFamily="50" charset="-128"/>
                <a:ea typeface="Meiryo UI" panose="020B0604030504040204" pitchFamily="50" charset="-128"/>
              </a:rPr>
              <a:t>■ポイント</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組織の原則と、組織形態の特徴・メリット・デメリットを抑える。</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■試験対策</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事例企業の外部環境、内部環境の変化や選択している経営戦略との関係において、</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現在の組織が順機能が働いているか、逆機能が働いているかを考える。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■キーワード</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順機能、逆機能</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命令一元化の原則、専門化の原則、スパンオブコントロール、権限・責任一致の原則</a:t>
            </a: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顧客別部門編成、製品別部門編成、地域別部門編成、編成基準</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静態的組織、動態的組織</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35073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組織形態（組織デザイン）知識補足①</a:t>
            </a:r>
            <a:endParaRPr kumimoji="1" lang="ja-JP" altLang="en-US" sz="2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BF32D960-A28B-42A9-A272-BF98EDE36AB5}"/>
              </a:ext>
            </a:extLst>
          </p:cNvPr>
          <p:cNvSpPr txBox="1"/>
          <p:nvPr/>
        </p:nvSpPr>
        <p:spPr>
          <a:xfrm>
            <a:off x="100535" y="923705"/>
            <a:ext cx="4258963" cy="307777"/>
          </a:xfrm>
          <a:prstGeom prst="rect">
            <a:avLst/>
          </a:prstGeom>
          <a:noFill/>
        </p:spPr>
        <p:txBody>
          <a:bodyPr wrap="square" rtlCol="0">
            <a:spAutoFit/>
          </a:bodyPr>
          <a:lstStyle/>
          <a:p>
            <a:r>
              <a:rPr lang="ja-JP" altLang="en-US" sz="1400" b="1" u="sng" dirty="0">
                <a:latin typeface="Meiryo UI" panose="020B0604030504040204" pitchFamily="50" charset="-128"/>
                <a:ea typeface="Meiryo UI" panose="020B0604030504040204" pitchFamily="50" charset="-128"/>
              </a:rPr>
              <a:t>組織の原則</a:t>
            </a:r>
            <a:endParaRPr kumimoji="1" lang="ja-JP" altLang="en-US" sz="1400" b="1" u="sng"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2CA03B64-BBDC-4FA3-BB93-220355311A1B}"/>
              </a:ext>
            </a:extLst>
          </p:cNvPr>
          <p:cNvSpPr txBox="1"/>
          <p:nvPr/>
        </p:nvSpPr>
        <p:spPr>
          <a:xfrm>
            <a:off x="100535" y="1356066"/>
            <a:ext cx="6234361" cy="310854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専門化</a:t>
            </a:r>
            <a:endParaRPr kumimoji="1"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同じ種類の仕事に分類して、各構成員が単一の仕事に従事できるように考慮・配分</a:t>
            </a:r>
            <a:endParaRPr kumimoji="1"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権限・責任一致</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仕事を遂行するために各構成員に対して与えられる権限の大きさは、</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その仕事に負うべき責任と同じ大きさでなければいけない</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⇒権限が大きすぎれば権限乱用や無責任状態、責任が大きすぎればモラールダウン</a:t>
            </a:r>
            <a:endParaRPr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統制範囲</a:t>
            </a:r>
            <a:endParaRPr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人の管理者が監督できる部下の人数には限界がある。</a:t>
            </a:r>
            <a:endParaRPr kumimoji="1"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限界を超えた数の部下を監督すると管理効率が低下する。</a:t>
            </a:r>
            <a:endParaRPr lang="en-US" altLang="ja-JP" sz="1400"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命令一元化</a:t>
            </a:r>
            <a:endParaRPr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常に</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人の上司からのみ命令を受けるようにしなければならない。</a:t>
            </a:r>
            <a:endParaRPr kumimoji="1" lang="en-US" altLang="ja-JP" sz="1400" b="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BD362801-1324-4153-9E4A-C14CBE392FCD}"/>
              </a:ext>
            </a:extLst>
          </p:cNvPr>
          <p:cNvSpPr txBox="1"/>
          <p:nvPr/>
        </p:nvSpPr>
        <p:spPr>
          <a:xfrm>
            <a:off x="6464265" y="923704"/>
            <a:ext cx="4258963" cy="307777"/>
          </a:xfrm>
          <a:prstGeom prst="rect">
            <a:avLst/>
          </a:prstGeom>
          <a:noFill/>
        </p:spPr>
        <p:txBody>
          <a:bodyPr wrap="square" rtlCol="0">
            <a:spAutoFit/>
          </a:bodyPr>
          <a:lstStyle/>
          <a:p>
            <a:r>
              <a:rPr kumimoji="1" lang="ja-JP" altLang="en-US" sz="1400" b="1" u="sng" dirty="0">
                <a:latin typeface="Meiryo UI" panose="020B0604030504040204" pitchFamily="50" charset="-128"/>
                <a:ea typeface="Meiryo UI" panose="020B0604030504040204" pitchFamily="50" charset="-128"/>
              </a:rPr>
              <a:t>ありがちな組織の問題点とその対策</a:t>
            </a:r>
          </a:p>
        </p:txBody>
      </p:sp>
      <p:sp>
        <p:nvSpPr>
          <p:cNvPr id="16" name="テキスト ボックス 15">
            <a:extLst>
              <a:ext uri="{FF2B5EF4-FFF2-40B4-BE49-F238E27FC236}">
                <a16:creationId xmlns:a16="http://schemas.microsoft.com/office/drawing/2014/main" id="{846F3020-024C-450D-812C-17DD57303867}"/>
              </a:ext>
            </a:extLst>
          </p:cNvPr>
          <p:cNvSpPr txBox="1"/>
          <p:nvPr/>
        </p:nvSpPr>
        <p:spPr>
          <a:xfrm>
            <a:off x="6464265" y="1356066"/>
            <a:ext cx="6234361" cy="4616648"/>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①部門の編成基準が複数存在している</a:t>
            </a:r>
            <a:endParaRPr kumimoji="1"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編成基準を</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つにして部門を整理する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②似たような部門が存在し重複している</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統合、顧客ニーズ別へ変革</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③事業戦略に必要な部門がない</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新規に○○部門を設立、○○のプロジェクト組織の設置</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④トップからロワーまで階層が深く意思決定が遅い</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フラット化</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⑤部門ごとの協力体制が取りにくい</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プロジェクト組織、顧客志向組織へ変革</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⑥自由闊達な雰囲気が醸成されにくい</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ネットワーク型組織、プロジェクトチーム</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⑦後継者育成ができていない</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事業部制、社内ベンチャー、青年取締役</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8569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8">
            <a:extLst>
              <a:ext uri="{FF2B5EF4-FFF2-40B4-BE49-F238E27FC236}">
                <a16:creationId xmlns:a16="http://schemas.microsoft.com/office/drawing/2014/main" id="{2EE8AC06-5794-436E-B5D4-E434F538ECAC}"/>
              </a:ext>
            </a:extLst>
          </p:cNvPr>
          <p:cNvGraphicFramePr>
            <a:graphicFrameLocks noGrp="1"/>
          </p:cNvGraphicFramePr>
          <p:nvPr>
            <p:extLst>
              <p:ext uri="{D42A27DB-BD31-4B8C-83A1-F6EECF244321}">
                <p14:modId xmlns:p14="http://schemas.microsoft.com/office/powerpoint/2010/main" val="3353534216"/>
              </p:ext>
            </p:extLst>
          </p:nvPr>
        </p:nvGraphicFramePr>
        <p:xfrm>
          <a:off x="140043" y="700216"/>
          <a:ext cx="11878962" cy="5923718"/>
        </p:xfrm>
        <a:graphic>
          <a:graphicData uri="http://schemas.openxmlformats.org/drawingml/2006/table">
            <a:tbl>
              <a:tblPr firstRow="1" bandRow="1">
                <a:tableStyleId>{5C22544A-7EE6-4342-B048-85BDC9FD1C3A}</a:tableStyleId>
              </a:tblPr>
              <a:tblGrid>
                <a:gridCol w="1029730">
                  <a:extLst>
                    <a:ext uri="{9D8B030D-6E8A-4147-A177-3AD203B41FA5}">
                      <a16:colId xmlns:a16="http://schemas.microsoft.com/office/drawing/2014/main" val="3788857476"/>
                    </a:ext>
                  </a:extLst>
                </a:gridCol>
                <a:gridCol w="2712308">
                  <a:extLst>
                    <a:ext uri="{9D8B030D-6E8A-4147-A177-3AD203B41FA5}">
                      <a16:colId xmlns:a16="http://schemas.microsoft.com/office/drawing/2014/main" val="531651221"/>
                    </a:ext>
                  </a:extLst>
                </a:gridCol>
                <a:gridCol w="2712308">
                  <a:extLst>
                    <a:ext uri="{9D8B030D-6E8A-4147-A177-3AD203B41FA5}">
                      <a16:colId xmlns:a16="http://schemas.microsoft.com/office/drawing/2014/main" val="1602688745"/>
                    </a:ext>
                  </a:extLst>
                </a:gridCol>
                <a:gridCol w="2712308">
                  <a:extLst>
                    <a:ext uri="{9D8B030D-6E8A-4147-A177-3AD203B41FA5}">
                      <a16:colId xmlns:a16="http://schemas.microsoft.com/office/drawing/2014/main" val="3646768763"/>
                    </a:ext>
                  </a:extLst>
                </a:gridCol>
                <a:gridCol w="2712308">
                  <a:extLst>
                    <a:ext uri="{9D8B030D-6E8A-4147-A177-3AD203B41FA5}">
                      <a16:colId xmlns:a16="http://schemas.microsoft.com/office/drawing/2014/main" val="1283340587"/>
                    </a:ext>
                  </a:extLst>
                </a:gridCol>
              </a:tblGrid>
              <a:tr h="2751428">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形態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ライン組織</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部門別組織</a:t>
                      </a:r>
                      <a:r>
                        <a:rPr kumimoji="1" lang="en-US" altLang="ja-JP"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ファンクショナル組織</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職能別組織</a:t>
                      </a:r>
                      <a:r>
                        <a:rPr kumimoji="1" lang="en-US" altLang="ja-JP"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ライン＆スタッフ組織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事業部制組織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414759"/>
                  </a:ext>
                </a:extLst>
              </a:tr>
              <a:tr h="105743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特徴</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命令一元化の原則適用</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経営トップから末端まで単一の命令系統で結ばれている</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専門化の原則が適用</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専門職能を担当する複数の上位者が、会社に対してそれぞれ命令できる権限を有する組織</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命令一元化と専門化の原則適用</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ライン組織にスタッフ部門を加えた</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スタッフ部門は専門化の立場からライン部門に対して助言や支援を行う</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分権管理組織</a:t>
                      </a:r>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1935591"/>
                  </a:ext>
                </a:extLst>
              </a:tr>
              <a:tr h="105743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権限と責任が明確</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迅速な意思決定可</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組織全体の統一的行動が実現</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部門ごとの専門化を実現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上位者の専門能力を効率活用</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上位者の管理負担が軽減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スタッフ部門の専門的な能力活用</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組織の命令統一性を確保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事業部毎の利益責任が明確化</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事業環境の変化に柔軟に対応</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次世代の経営者の育成ができる</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561632"/>
                  </a:ext>
                </a:extLst>
              </a:tr>
              <a:tr h="1057430">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組織の規模が拡大すると</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・上位者の負担が過度に増大</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・情報伝達の遅滞やひずみが発生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命令系統が錯綜⇒責任が不明確</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命令系統が複雑になり混乱するため、命令の重複や矛盾が生じる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ゼネラルマネージャが育ちにくい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スタッフの越権行為によりライン部門との対立が起こり組織が混乱する</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スタッフ人数の増大により間接経費が増大する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セクショナリズムが発生しやすい</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事業部が狭い視野となり、短期業績思考になりやすい</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経営資源の重複によりコスト増大</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6520211"/>
                  </a:ext>
                </a:extLst>
              </a:tr>
            </a:tbl>
          </a:graphicData>
        </a:graphic>
      </p:graphicFrame>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組織形態（組織デザイン）知識補足②</a:t>
            </a:r>
            <a:endParaRPr kumimoji="1" lang="ja-JP" altLang="en-US" sz="2400" dirty="0">
              <a:latin typeface="Meiryo UI" panose="020B0604030504040204" pitchFamily="50" charset="-128"/>
              <a:ea typeface="Meiryo UI" panose="020B0604030504040204" pitchFamily="50" charset="-128"/>
            </a:endParaRPr>
          </a:p>
        </p:txBody>
      </p:sp>
      <p:grpSp>
        <p:nvGrpSpPr>
          <p:cNvPr id="39" name="グループ化 38">
            <a:extLst>
              <a:ext uri="{FF2B5EF4-FFF2-40B4-BE49-F238E27FC236}">
                <a16:creationId xmlns:a16="http://schemas.microsoft.com/office/drawing/2014/main" id="{86638235-1F26-457E-A159-A709D25FB52C}"/>
              </a:ext>
            </a:extLst>
          </p:cNvPr>
          <p:cNvGrpSpPr/>
          <p:nvPr/>
        </p:nvGrpSpPr>
        <p:grpSpPr>
          <a:xfrm>
            <a:off x="1398581" y="1258706"/>
            <a:ext cx="2302698" cy="1744433"/>
            <a:chOff x="1398581" y="1258706"/>
            <a:chExt cx="2302698" cy="1744433"/>
          </a:xfrm>
        </p:grpSpPr>
        <p:sp>
          <p:nvSpPr>
            <p:cNvPr id="3" name="正方形/長方形 2">
              <a:extLst>
                <a:ext uri="{FF2B5EF4-FFF2-40B4-BE49-F238E27FC236}">
                  <a16:creationId xmlns:a16="http://schemas.microsoft.com/office/drawing/2014/main" id="{F6BF1177-CEE5-4818-AD36-4489E194A3BD}"/>
                </a:ext>
              </a:extLst>
            </p:cNvPr>
            <p:cNvSpPr/>
            <p:nvPr/>
          </p:nvSpPr>
          <p:spPr>
            <a:xfrm>
              <a:off x="2171695" y="1258706"/>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社長</a:t>
              </a:r>
            </a:p>
          </p:txBody>
        </p:sp>
        <p:sp>
          <p:nvSpPr>
            <p:cNvPr id="12" name="正方形/長方形 11">
              <a:extLst>
                <a:ext uri="{FF2B5EF4-FFF2-40B4-BE49-F238E27FC236}">
                  <a16:creationId xmlns:a16="http://schemas.microsoft.com/office/drawing/2014/main" id="{D76524D1-0E39-4DC2-8F88-6D984889FFA2}"/>
                </a:ext>
              </a:extLst>
            </p:cNvPr>
            <p:cNvSpPr/>
            <p:nvPr/>
          </p:nvSpPr>
          <p:spPr>
            <a:xfrm>
              <a:off x="1398581" y="1952282"/>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営業</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部長</a:t>
              </a:r>
            </a:p>
          </p:txBody>
        </p:sp>
        <p:sp>
          <p:nvSpPr>
            <p:cNvPr id="15" name="正方形/長方形 14">
              <a:extLst>
                <a:ext uri="{FF2B5EF4-FFF2-40B4-BE49-F238E27FC236}">
                  <a16:creationId xmlns:a16="http://schemas.microsoft.com/office/drawing/2014/main" id="{5038A0C5-5B55-46BB-A44C-A77E45C8DA7B}"/>
                </a:ext>
              </a:extLst>
            </p:cNvPr>
            <p:cNvSpPr/>
            <p:nvPr/>
          </p:nvSpPr>
          <p:spPr>
            <a:xfrm>
              <a:off x="2171695" y="1952282"/>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物流</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部長</a:t>
              </a:r>
            </a:p>
          </p:txBody>
        </p:sp>
        <p:sp>
          <p:nvSpPr>
            <p:cNvPr id="16" name="正方形/長方形 15">
              <a:extLst>
                <a:ext uri="{FF2B5EF4-FFF2-40B4-BE49-F238E27FC236}">
                  <a16:creationId xmlns:a16="http://schemas.microsoft.com/office/drawing/2014/main" id="{5A9F6A48-12B3-4FB1-9E80-8A3AAA859EB1}"/>
                </a:ext>
              </a:extLst>
            </p:cNvPr>
            <p:cNvSpPr/>
            <p:nvPr/>
          </p:nvSpPr>
          <p:spPr>
            <a:xfrm>
              <a:off x="2945266" y="1952282"/>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製造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部長</a:t>
              </a:r>
            </a:p>
          </p:txBody>
        </p:sp>
        <p:cxnSp>
          <p:nvCxnSpPr>
            <p:cNvPr id="9" name="コネクタ: カギ線 8">
              <a:extLst>
                <a:ext uri="{FF2B5EF4-FFF2-40B4-BE49-F238E27FC236}">
                  <a16:creationId xmlns:a16="http://schemas.microsoft.com/office/drawing/2014/main" id="{A0A0EE87-33B1-4882-9A00-892818FB7FFD}"/>
                </a:ext>
              </a:extLst>
            </p:cNvPr>
            <p:cNvCxnSpPr>
              <a:cxnSpLocks/>
              <a:stCxn id="12" idx="0"/>
              <a:endCxn id="3" idx="2"/>
            </p:cNvCxnSpPr>
            <p:nvPr/>
          </p:nvCxnSpPr>
          <p:spPr>
            <a:xfrm rot="5400000" flipH="1" flipV="1">
              <a:off x="1834350" y="1398937"/>
              <a:ext cx="333576" cy="77311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コネクタ: カギ線 20">
              <a:extLst>
                <a:ext uri="{FF2B5EF4-FFF2-40B4-BE49-F238E27FC236}">
                  <a16:creationId xmlns:a16="http://schemas.microsoft.com/office/drawing/2014/main" id="{B889F24B-4589-49F6-8C2B-0FC12A2D71A5}"/>
                </a:ext>
              </a:extLst>
            </p:cNvPr>
            <p:cNvCxnSpPr>
              <a:cxnSpLocks/>
              <a:stCxn id="16" idx="0"/>
              <a:endCxn id="3" idx="2"/>
            </p:cNvCxnSpPr>
            <p:nvPr/>
          </p:nvCxnSpPr>
          <p:spPr>
            <a:xfrm rot="16200000" flipV="1">
              <a:off x="2607693" y="1398708"/>
              <a:ext cx="333576" cy="77357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CD9CC96D-41E9-4AB9-A203-85EB4A60B11E}"/>
                </a:ext>
              </a:extLst>
            </p:cNvPr>
            <p:cNvCxnSpPr>
              <a:stCxn id="3" idx="2"/>
              <a:endCxn id="15" idx="0"/>
            </p:cNvCxnSpPr>
            <p:nvPr/>
          </p:nvCxnSpPr>
          <p:spPr>
            <a:xfrm>
              <a:off x="2387695" y="1618706"/>
              <a:ext cx="0" cy="333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678514F0-46F5-4706-983E-7182513B234C}"/>
                </a:ext>
              </a:extLst>
            </p:cNvPr>
            <p:cNvSpPr/>
            <p:nvPr/>
          </p:nvSpPr>
          <p:spPr>
            <a:xfrm>
              <a:off x="1398581" y="2643139"/>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営業</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部員</a:t>
              </a:r>
            </a:p>
          </p:txBody>
        </p:sp>
        <p:sp>
          <p:nvSpPr>
            <p:cNvPr id="28" name="正方形/長方形 27">
              <a:extLst>
                <a:ext uri="{FF2B5EF4-FFF2-40B4-BE49-F238E27FC236}">
                  <a16:creationId xmlns:a16="http://schemas.microsoft.com/office/drawing/2014/main" id="{C86EB513-6FDD-490C-A92B-150F47F920BA}"/>
                </a:ext>
              </a:extLst>
            </p:cNvPr>
            <p:cNvSpPr/>
            <p:nvPr/>
          </p:nvSpPr>
          <p:spPr>
            <a:xfrm>
              <a:off x="2603695" y="2643139"/>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製造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部員</a:t>
              </a:r>
            </a:p>
          </p:txBody>
        </p:sp>
        <p:sp>
          <p:nvSpPr>
            <p:cNvPr id="29" name="正方形/長方形 28">
              <a:extLst>
                <a:ext uri="{FF2B5EF4-FFF2-40B4-BE49-F238E27FC236}">
                  <a16:creationId xmlns:a16="http://schemas.microsoft.com/office/drawing/2014/main" id="{FF725087-1F44-407A-86DE-CFF54095A213}"/>
                </a:ext>
              </a:extLst>
            </p:cNvPr>
            <p:cNvSpPr/>
            <p:nvPr/>
          </p:nvSpPr>
          <p:spPr>
            <a:xfrm>
              <a:off x="3269279" y="2643139"/>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製造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部員</a:t>
              </a:r>
            </a:p>
          </p:txBody>
        </p:sp>
        <p:cxnSp>
          <p:nvCxnSpPr>
            <p:cNvPr id="30" name="直線コネクタ 29">
              <a:extLst>
                <a:ext uri="{FF2B5EF4-FFF2-40B4-BE49-F238E27FC236}">
                  <a16:creationId xmlns:a16="http://schemas.microsoft.com/office/drawing/2014/main" id="{241DB53A-DA0C-4044-8C2F-E27CB5DBD65B}"/>
                </a:ext>
              </a:extLst>
            </p:cNvPr>
            <p:cNvCxnSpPr>
              <a:cxnSpLocks/>
              <a:endCxn id="27" idx="0"/>
            </p:cNvCxnSpPr>
            <p:nvPr/>
          </p:nvCxnSpPr>
          <p:spPr>
            <a:xfrm>
              <a:off x="1614581" y="2312282"/>
              <a:ext cx="0" cy="3308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コネクタ: カギ線 32">
              <a:extLst>
                <a:ext uri="{FF2B5EF4-FFF2-40B4-BE49-F238E27FC236}">
                  <a16:creationId xmlns:a16="http://schemas.microsoft.com/office/drawing/2014/main" id="{FE73FB3F-D158-41FA-A219-7568863F9C1E}"/>
                </a:ext>
              </a:extLst>
            </p:cNvPr>
            <p:cNvCxnSpPr>
              <a:cxnSpLocks/>
              <a:stCxn id="28" idx="0"/>
              <a:endCxn id="16" idx="2"/>
            </p:cNvCxnSpPr>
            <p:nvPr/>
          </p:nvCxnSpPr>
          <p:spPr>
            <a:xfrm rot="5400000" flipH="1" flipV="1">
              <a:off x="2825052" y="2306926"/>
              <a:ext cx="330857" cy="34157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コネクタ: カギ線 35">
              <a:extLst>
                <a:ext uri="{FF2B5EF4-FFF2-40B4-BE49-F238E27FC236}">
                  <a16:creationId xmlns:a16="http://schemas.microsoft.com/office/drawing/2014/main" id="{34FF8A94-98D6-4565-80FF-57BBB71E0D55}"/>
                </a:ext>
              </a:extLst>
            </p:cNvPr>
            <p:cNvCxnSpPr>
              <a:cxnSpLocks/>
              <a:stCxn id="29" idx="0"/>
              <a:endCxn id="16" idx="2"/>
            </p:cNvCxnSpPr>
            <p:nvPr/>
          </p:nvCxnSpPr>
          <p:spPr>
            <a:xfrm rot="16200000" flipV="1">
              <a:off x="3157845" y="2315704"/>
              <a:ext cx="330857" cy="324013"/>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正方形/長方形 40">
            <a:extLst>
              <a:ext uri="{FF2B5EF4-FFF2-40B4-BE49-F238E27FC236}">
                <a16:creationId xmlns:a16="http://schemas.microsoft.com/office/drawing/2014/main" id="{A32D9414-5C11-4356-B391-A03987791EEA}"/>
              </a:ext>
            </a:extLst>
          </p:cNvPr>
          <p:cNvSpPr/>
          <p:nvPr/>
        </p:nvSpPr>
        <p:spPr>
          <a:xfrm>
            <a:off x="5034289" y="1260065"/>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社長</a:t>
            </a:r>
          </a:p>
        </p:txBody>
      </p:sp>
      <p:sp>
        <p:nvSpPr>
          <p:cNvPr id="42" name="正方形/長方形 41">
            <a:extLst>
              <a:ext uri="{FF2B5EF4-FFF2-40B4-BE49-F238E27FC236}">
                <a16:creationId xmlns:a16="http://schemas.microsoft.com/office/drawing/2014/main" id="{B30DEFF5-6411-4DF4-B4B2-A68590D1E699}"/>
              </a:ext>
            </a:extLst>
          </p:cNvPr>
          <p:cNvSpPr/>
          <p:nvPr/>
        </p:nvSpPr>
        <p:spPr>
          <a:xfrm>
            <a:off x="4244088" y="1953641"/>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営業</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部長</a:t>
            </a:r>
          </a:p>
        </p:txBody>
      </p:sp>
      <p:sp>
        <p:nvSpPr>
          <p:cNvPr id="43" name="正方形/長方形 42">
            <a:extLst>
              <a:ext uri="{FF2B5EF4-FFF2-40B4-BE49-F238E27FC236}">
                <a16:creationId xmlns:a16="http://schemas.microsoft.com/office/drawing/2014/main" id="{2105ECEC-673A-4074-8642-A072DC9CACB1}"/>
              </a:ext>
            </a:extLst>
          </p:cNvPr>
          <p:cNvSpPr/>
          <p:nvPr/>
        </p:nvSpPr>
        <p:spPr>
          <a:xfrm>
            <a:off x="5034289" y="1953641"/>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物流</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部長</a:t>
            </a:r>
          </a:p>
        </p:txBody>
      </p:sp>
      <p:sp>
        <p:nvSpPr>
          <p:cNvPr id="44" name="正方形/長方形 43">
            <a:extLst>
              <a:ext uri="{FF2B5EF4-FFF2-40B4-BE49-F238E27FC236}">
                <a16:creationId xmlns:a16="http://schemas.microsoft.com/office/drawing/2014/main" id="{A98462FC-F9BC-4ABB-83D4-AC4A895E050C}"/>
              </a:ext>
            </a:extLst>
          </p:cNvPr>
          <p:cNvSpPr/>
          <p:nvPr/>
        </p:nvSpPr>
        <p:spPr>
          <a:xfrm>
            <a:off x="5790773" y="1953641"/>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製造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部長</a:t>
            </a:r>
          </a:p>
        </p:txBody>
      </p:sp>
      <p:cxnSp>
        <p:nvCxnSpPr>
          <p:cNvPr id="45" name="コネクタ: カギ線 44">
            <a:extLst>
              <a:ext uri="{FF2B5EF4-FFF2-40B4-BE49-F238E27FC236}">
                <a16:creationId xmlns:a16="http://schemas.microsoft.com/office/drawing/2014/main" id="{6851964C-094E-40AA-9E3D-2DADD7321842}"/>
              </a:ext>
            </a:extLst>
          </p:cNvPr>
          <p:cNvCxnSpPr>
            <a:cxnSpLocks/>
            <a:stCxn id="42" idx="0"/>
            <a:endCxn id="41" idx="2"/>
          </p:cNvCxnSpPr>
          <p:nvPr/>
        </p:nvCxnSpPr>
        <p:spPr>
          <a:xfrm rot="5400000" flipH="1" flipV="1">
            <a:off x="4688400" y="1391753"/>
            <a:ext cx="333576" cy="79020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コネクタ: カギ線 45">
            <a:extLst>
              <a:ext uri="{FF2B5EF4-FFF2-40B4-BE49-F238E27FC236}">
                <a16:creationId xmlns:a16="http://schemas.microsoft.com/office/drawing/2014/main" id="{EC0E69C7-F9EA-4112-9A4B-4105D4D2E368}"/>
              </a:ext>
            </a:extLst>
          </p:cNvPr>
          <p:cNvCxnSpPr>
            <a:cxnSpLocks/>
            <a:endCxn id="41" idx="2"/>
          </p:cNvCxnSpPr>
          <p:nvPr/>
        </p:nvCxnSpPr>
        <p:spPr>
          <a:xfrm rot="16200000" flipV="1">
            <a:off x="5457078" y="1413276"/>
            <a:ext cx="333576" cy="747153"/>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0EF4088D-4433-4B4A-8527-D7FE054EA52A}"/>
              </a:ext>
            </a:extLst>
          </p:cNvPr>
          <p:cNvCxnSpPr>
            <a:cxnSpLocks/>
          </p:cNvCxnSpPr>
          <p:nvPr/>
        </p:nvCxnSpPr>
        <p:spPr>
          <a:xfrm>
            <a:off x="5250289" y="1620065"/>
            <a:ext cx="0" cy="333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6D9FE562-FBA3-4802-AA9D-29DFFE338389}"/>
              </a:ext>
            </a:extLst>
          </p:cNvPr>
          <p:cNvSpPr/>
          <p:nvPr/>
        </p:nvSpPr>
        <p:spPr>
          <a:xfrm>
            <a:off x="4244088" y="2644498"/>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部員</a:t>
            </a:r>
          </a:p>
        </p:txBody>
      </p:sp>
      <p:sp>
        <p:nvSpPr>
          <p:cNvPr id="49" name="正方形/長方形 48">
            <a:extLst>
              <a:ext uri="{FF2B5EF4-FFF2-40B4-BE49-F238E27FC236}">
                <a16:creationId xmlns:a16="http://schemas.microsoft.com/office/drawing/2014/main" id="{B898E670-C645-43DA-A560-B164882116E3}"/>
              </a:ext>
            </a:extLst>
          </p:cNvPr>
          <p:cNvSpPr/>
          <p:nvPr/>
        </p:nvSpPr>
        <p:spPr>
          <a:xfrm>
            <a:off x="5034289" y="2644355"/>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部員</a:t>
            </a:r>
          </a:p>
        </p:txBody>
      </p:sp>
      <p:sp>
        <p:nvSpPr>
          <p:cNvPr id="50" name="正方形/長方形 49">
            <a:extLst>
              <a:ext uri="{FF2B5EF4-FFF2-40B4-BE49-F238E27FC236}">
                <a16:creationId xmlns:a16="http://schemas.microsoft.com/office/drawing/2014/main" id="{3BE4E06A-4D18-4C65-AC31-36AC6005CEF3}"/>
              </a:ext>
            </a:extLst>
          </p:cNvPr>
          <p:cNvSpPr/>
          <p:nvPr/>
        </p:nvSpPr>
        <p:spPr>
          <a:xfrm>
            <a:off x="5788588" y="2636384"/>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部員</a:t>
            </a:r>
          </a:p>
        </p:txBody>
      </p:sp>
      <p:cxnSp>
        <p:nvCxnSpPr>
          <p:cNvPr id="51" name="直線コネクタ 50">
            <a:extLst>
              <a:ext uri="{FF2B5EF4-FFF2-40B4-BE49-F238E27FC236}">
                <a16:creationId xmlns:a16="http://schemas.microsoft.com/office/drawing/2014/main" id="{C1BFDDFD-ADF0-40CC-A345-37B94543695C}"/>
              </a:ext>
            </a:extLst>
          </p:cNvPr>
          <p:cNvCxnSpPr>
            <a:cxnSpLocks/>
            <a:endCxn id="48" idx="0"/>
          </p:cNvCxnSpPr>
          <p:nvPr/>
        </p:nvCxnSpPr>
        <p:spPr>
          <a:xfrm>
            <a:off x="4460088" y="2313641"/>
            <a:ext cx="0" cy="3308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5DB1CCD3-68BD-4EDD-9795-B78D3145E3AC}"/>
              </a:ext>
            </a:extLst>
          </p:cNvPr>
          <p:cNvCxnSpPr>
            <a:cxnSpLocks/>
          </p:cNvCxnSpPr>
          <p:nvPr/>
        </p:nvCxnSpPr>
        <p:spPr>
          <a:xfrm rot="5400000" flipH="1" flipV="1">
            <a:off x="5834978" y="2473921"/>
            <a:ext cx="322743" cy="2185"/>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04528181-C387-4CD9-BF59-BE580D9F55C6}"/>
              </a:ext>
            </a:extLst>
          </p:cNvPr>
          <p:cNvCxnSpPr>
            <a:cxnSpLocks/>
            <a:endCxn id="50" idx="0"/>
          </p:cNvCxnSpPr>
          <p:nvPr/>
        </p:nvCxnSpPr>
        <p:spPr>
          <a:xfrm>
            <a:off x="4460088" y="2312281"/>
            <a:ext cx="1544500" cy="3241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D40F4B75-8AA8-4ACC-8460-EB16B59A3E5D}"/>
              </a:ext>
            </a:extLst>
          </p:cNvPr>
          <p:cNvCxnSpPr>
            <a:cxnSpLocks/>
            <a:stCxn id="42" idx="2"/>
            <a:endCxn id="49" idx="0"/>
          </p:cNvCxnSpPr>
          <p:nvPr/>
        </p:nvCxnSpPr>
        <p:spPr>
          <a:xfrm>
            <a:off x="4460088" y="2313641"/>
            <a:ext cx="790201" cy="3307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E2139A3C-4E72-41B8-B2D5-5703696F930D}"/>
              </a:ext>
            </a:extLst>
          </p:cNvPr>
          <p:cNvCxnSpPr>
            <a:cxnSpLocks/>
            <a:stCxn id="43" idx="2"/>
            <a:endCxn id="48" idx="0"/>
          </p:cNvCxnSpPr>
          <p:nvPr/>
        </p:nvCxnSpPr>
        <p:spPr>
          <a:xfrm flipH="1">
            <a:off x="4460088" y="2313641"/>
            <a:ext cx="790201" cy="3308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ADCB5D1F-A35E-44FE-B548-2A93D1823522}"/>
              </a:ext>
            </a:extLst>
          </p:cNvPr>
          <p:cNvCxnSpPr>
            <a:cxnSpLocks/>
          </p:cNvCxnSpPr>
          <p:nvPr/>
        </p:nvCxnSpPr>
        <p:spPr>
          <a:xfrm>
            <a:off x="5250289" y="2313641"/>
            <a:ext cx="0" cy="3213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7A752D19-5232-430A-9C1C-603D475EB4EA}"/>
              </a:ext>
            </a:extLst>
          </p:cNvPr>
          <p:cNvCxnSpPr>
            <a:cxnSpLocks/>
            <a:stCxn id="44" idx="2"/>
            <a:endCxn id="49" idx="0"/>
          </p:cNvCxnSpPr>
          <p:nvPr/>
        </p:nvCxnSpPr>
        <p:spPr>
          <a:xfrm flipH="1">
            <a:off x="5250289" y="2313641"/>
            <a:ext cx="756484" cy="3307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BAA9B1A8-CCAE-415D-8FBA-DA0FB1F9713C}"/>
              </a:ext>
            </a:extLst>
          </p:cNvPr>
          <p:cNvCxnSpPr>
            <a:cxnSpLocks/>
            <a:stCxn id="43" idx="2"/>
            <a:endCxn id="50" idx="0"/>
          </p:cNvCxnSpPr>
          <p:nvPr/>
        </p:nvCxnSpPr>
        <p:spPr>
          <a:xfrm>
            <a:off x="5250289" y="2313641"/>
            <a:ext cx="754299" cy="3227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3E2FBC3C-4F3B-498D-BDDA-514DB8B78C88}"/>
              </a:ext>
            </a:extLst>
          </p:cNvPr>
          <p:cNvCxnSpPr>
            <a:cxnSpLocks/>
            <a:stCxn id="44" idx="2"/>
            <a:endCxn id="48" idx="0"/>
          </p:cNvCxnSpPr>
          <p:nvPr/>
        </p:nvCxnSpPr>
        <p:spPr>
          <a:xfrm flipH="1">
            <a:off x="4460088" y="2313641"/>
            <a:ext cx="1546685" cy="3308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1" name="グループ化 80">
            <a:extLst>
              <a:ext uri="{FF2B5EF4-FFF2-40B4-BE49-F238E27FC236}">
                <a16:creationId xmlns:a16="http://schemas.microsoft.com/office/drawing/2014/main" id="{1388F0C1-1B3A-466F-9C58-50578B9A11CE}"/>
              </a:ext>
            </a:extLst>
          </p:cNvPr>
          <p:cNvGrpSpPr/>
          <p:nvPr/>
        </p:nvGrpSpPr>
        <p:grpSpPr>
          <a:xfrm>
            <a:off x="6715797" y="1260065"/>
            <a:ext cx="2302698" cy="1744433"/>
            <a:chOff x="1398581" y="1258706"/>
            <a:chExt cx="2302698" cy="1744433"/>
          </a:xfrm>
        </p:grpSpPr>
        <p:sp>
          <p:nvSpPr>
            <p:cNvPr id="82" name="正方形/長方形 81">
              <a:extLst>
                <a:ext uri="{FF2B5EF4-FFF2-40B4-BE49-F238E27FC236}">
                  <a16:creationId xmlns:a16="http://schemas.microsoft.com/office/drawing/2014/main" id="{5F46AFC6-F1D4-44A2-8FFC-587984B29631}"/>
                </a:ext>
              </a:extLst>
            </p:cNvPr>
            <p:cNvSpPr/>
            <p:nvPr/>
          </p:nvSpPr>
          <p:spPr>
            <a:xfrm>
              <a:off x="2171695" y="1258706"/>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社長</a:t>
              </a:r>
            </a:p>
          </p:txBody>
        </p:sp>
        <p:sp>
          <p:nvSpPr>
            <p:cNvPr id="83" name="正方形/長方形 82">
              <a:extLst>
                <a:ext uri="{FF2B5EF4-FFF2-40B4-BE49-F238E27FC236}">
                  <a16:creationId xmlns:a16="http://schemas.microsoft.com/office/drawing/2014/main" id="{E7902DB8-486A-4F33-A0C1-7A0F2594D8D2}"/>
                </a:ext>
              </a:extLst>
            </p:cNvPr>
            <p:cNvSpPr/>
            <p:nvPr/>
          </p:nvSpPr>
          <p:spPr>
            <a:xfrm>
              <a:off x="1398581" y="1952282"/>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営業</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部長</a:t>
              </a:r>
            </a:p>
          </p:txBody>
        </p:sp>
        <p:sp>
          <p:nvSpPr>
            <p:cNvPr id="84" name="正方形/長方形 83">
              <a:extLst>
                <a:ext uri="{FF2B5EF4-FFF2-40B4-BE49-F238E27FC236}">
                  <a16:creationId xmlns:a16="http://schemas.microsoft.com/office/drawing/2014/main" id="{BDE10974-D0CA-4A7A-9D7A-090B70186629}"/>
                </a:ext>
              </a:extLst>
            </p:cNvPr>
            <p:cNvSpPr/>
            <p:nvPr/>
          </p:nvSpPr>
          <p:spPr>
            <a:xfrm>
              <a:off x="2171695" y="1952282"/>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物流</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部長</a:t>
              </a:r>
            </a:p>
          </p:txBody>
        </p:sp>
        <p:sp>
          <p:nvSpPr>
            <p:cNvPr id="85" name="正方形/長方形 84">
              <a:extLst>
                <a:ext uri="{FF2B5EF4-FFF2-40B4-BE49-F238E27FC236}">
                  <a16:creationId xmlns:a16="http://schemas.microsoft.com/office/drawing/2014/main" id="{93A1D01F-ADDE-496D-9876-5057F4CE0B54}"/>
                </a:ext>
              </a:extLst>
            </p:cNvPr>
            <p:cNvSpPr/>
            <p:nvPr/>
          </p:nvSpPr>
          <p:spPr>
            <a:xfrm>
              <a:off x="2945266" y="1952282"/>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製造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部長</a:t>
              </a:r>
            </a:p>
          </p:txBody>
        </p:sp>
        <p:cxnSp>
          <p:nvCxnSpPr>
            <p:cNvPr id="86" name="コネクタ: カギ線 85">
              <a:extLst>
                <a:ext uri="{FF2B5EF4-FFF2-40B4-BE49-F238E27FC236}">
                  <a16:creationId xmlns:a16="http://schemas.microsoft.com/office/drawing/2014/main" id="{ABB82026-CEA2-432D-80E6-4D04507030F6}"/>
                </a:ext>
              </a:extLst>
            </p:cNvPr>
            <p:cNvCxnSpPr>
              <a:cxnSpLocks/>
              <a:stCxn id="83" idx="0"/>
              <a:endCxn id="82" idx="2"/>
            </p:cNvCxnSpPr>
            <p:nvPr/>
          </p:nvCxnSpPr>
          <p:spPr>
            <a:xfrm rot="5400000" flipH="1" flipV="1">
              <a:off x="1834350" y="1398937"/>
              <a:ext cx="333576" cy="77311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コネクタ: カギ線 86">
              <a:extLst>
                <a:ext uri="{FF2B5EF4-FFF2-40B4-BE49-F238E27FC236}">
                  <a16:creationId xmlns:a16="http://schemas.microsoft.com/office/drawing/2014/main" id="{1F6EA885-51EB-4073-BA8A-41D62D22CE9A}"/>
                </a:ext>
              </a:extLst>
            </p:cNvPr>
            <p:cNvCxnSpPr>
              <a:cxnSpLocks/>
              <a:stCxn id="85" idx="0"/>
              <a:endCxn id="82" idx="2"/>
            </p:cNvCxnSpPr>
            <p:nvPr/>
          </p:nvCxnSpPr>
          <p:spPr>
            <a:xfrm rot="16200000" flipV="1">
              <a:off x="2607693" y="1398708"/>
              <a:ext cx="333576" cy="77357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0A6DF9D2-055A-47F2-818E-B5B8E2EBEBB4}"/>
                </a:ext>
              </a:extLst>
            </p:cNvPr>
            <p:cNvCxnSpPr>
              <a:stCxn id="82" idx="2"/>
              <a:endCxn id="84" idx="0"/>
            </p:cNvCxnSpPr>
            <p:nvPr/>
          </p:nvCxnSpPr>
          <p:spPr>
            <a:xfrm>
              <a:off x="2387695" y="1618706"/>
              <a:ext cx="0" cy="333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31768F7B-0FCF-44EC-8D61-A3615BEB8AD9}"/>
                </a:ext>
              </a:extLst>
            </p:cNvPr>
            <p:cNvSpPr/>
            <p:nvPr/>
          </p:nvSpPr>
          <p:spPr>
            <a:xfrm>
              <a:off x="1398581" y="2643139"/>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営業</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部員</a:t>
              </a:r>
            </a:p>
          </p:txBody>
        </p:sp>
        <p:sp>
          <p:nvSpPr>
            <p:cNvPr id="90" name="正方形/長方形 89">
              <a:extLst>
                <a:ext uri="{FF2B5EF4-FFF2-40B4-BE49-F238E27FC236}">
                  <a16:creationId xmlns:a16="http://schemas.microsoft.com/office/drawing/2014/main" id="{DF7B9F21-7136-4B8E-8261-77B79E576FBF}"/>
                </a:ext>
              </a:extLst>
            </p:cNvPr>
            <p:cNvSpPr/>
            <p:nvPr/>
          </p:nvSpPr>
          <p:spPr>
            <a:xfrm>
              <a:off x="2603695" y="2643139"/>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製造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部員</a:t>
              </a:r>
            </a:p>
          </p:txBody>
        </p:sp>
        <p:sp>
          <p:nvSpPr>
            <p:cNvPr id="91" name="正方形/長方形 90">
              <a:extLst>
                <a:ext uri="{FF2B5EF4-FFF2-40B4-BE49-F238E27FC236}">
                  <a16:creationId xmlns:a16="http://schemas.microsoft.com/office/drawing/2014/main" id="{5C1519F6-5993-4087-8AAD-F92023F72910}"/>
                </a:ext>
              </a:extLst>
            </p:cNvPr>
            <p:cNvSpPr/>
            <p:nvPr/>
          </p:nvSpPr>
          <p:spPr>
            <a:xfrm>
              <a:off x="3269279" y="2643139"/>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製造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部員</a:t>
              </a:r>
            </a:p>
          </p:txBody>
        </p:sp>
        <p:cxnSp>
          <p:nvCxnSpPr>
            <p:cNvPr id="92" name="直線コネクタ 91">
              <a:extLst>
                <a:ext uri="{FF2B5EF4-FFF2-40B4-BE49-F238E27FC236}">
                  <a16:creationId xmlns:a16="http://schemas.microsoft.com/office/drawing/2014/main" id="{756B80E9-29C4-4480-B73B-5CD743255E53}"/>
                </a:ext>
              </a:extLst>
            </p:cNvPr>
            <p:cNvCxnSpPr>
              <a:cxnSpLocks/>
              <a:endCxn id="89" idx="0"/>
            </p:cNvCxnSpPr>
            <p:nvPr/>
          </p:nvCxnSpPr>
          <p:spPr>
            <a:xfrm>
              <a:off x="1614581" y="2312282"/>
              <a:ext cx="0" cy="3308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コネクタ: カギ線 92">
              <a:extLst>
                <a:ext uri="{FF2B5EF4-FFF2-40B4-BE49-F238E27FC236}">
                  <a16:creationId xmlns:a16="http://schemas.microsoft.com/office/drawing/2014/main" id="{6506EA00-7131-46C5-A567-F22520A6E401}"/>
                </a:ext>
              </a:extLst>
            </p:cNvPr>
            <p:cNvCxnSpPr>
              <a:cxnSpLocks/>
              <a:stCxn id="90" idx="0"/>
              <a:endCxn id="85" idx="2"/>
            </p:cNvCxnSpPr>
            <p:nvPr/>
          </p:nvCxnSpPr>
          <p:spPr>
            <a:xfrm rot="5400000" flipH="1" flipV="1">
              <a:off x="2825052" y="2306926"/>
              <a:ext cx="330857" cy="34157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コネクタ: カギ線 93">
              <a:extLst>
                <a:ext uri="{FF2B5EF4-FFF2-40B4-BE49-F238E27FC236}">
                  <a16:creationId xmlns:a16="http://schemas.microsoft.com/office/drawing/2014/main" id="{BC80EF93-5615-48B3-B04C-C53BD449CBA4}"/>
                </a:ext>
              </a:extLst>
            </p:cNvPr>
            <p:cNvCxnSpPr>
              <a:cxnSpLocks/>
              <a:stCxn id="91" idx="0"/>
              <a:endCxn id="85" idx="2"/>
            </p:cNvCxnSpPr>
            <p:nvPr/>
          </p:nvCxnSpPr>
          <p:spPr>
            <a:xfrm rot="16200000" flipV="1">
              <a:off x="3157845" y="2315704"/>
              <a:ext cx="330857" cy="324013"/>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5" name="正方形/長方形 94">
            <a:extLst>
              <a:ext uri="{FF2B5EF4-FFF2-40B4-BE49-F238E27FC236}">
                <a16:creationId xmlns:a16="http://schemas.microsoft.com/office/drawing/2014/main" id="{C0952DF5-BF25-4866-9F2A-05006B3463C7}"/>
              </a:ext>
            </a:extLst>
          </p:cNvPr>
          <p:cNvSpPr/>
          <p:nvPr/>
        </p:nvSpPr>
        <p:spPr>
          <a:xfrm>
            <a:off x="8764379" y="1520978"/>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経営</a:t>
            </a:r>
            <a:endParaRPr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企画</a:t>
            </a:r>
          </a:p>
        </p:txBody>
      </p:sp>
      <p:cxnSp>
        <p:nvCxnSpPr>
          <p:cNvPr id="96" name="コネクタ: カギ線 95">
            <a:extLst>
              <a:ext uri="{FF2B5EF4-FFF2-40B4-BE49-F238E27FC236}">
                <a16:creationId xmlns:a16="http://schemas.microsoft.com/office/drawing/2014/main" id="{341301D5-F52D-4C4F-BE10-27FE94AF6127}"/>
              </a:ext>
            </a:extLst>
          </p:cNvPr>
          <p:cNvCxnSpPr>
            <a:cxnSpLocks/>
            <a:stCxn id="95" idx="1"/>
            <a:endCxn id="82" idx="2"/>
          </p:cNvCxnSpPr>
          <p:nvPr/>
        </p:nvCxnSpPr>
        <p:spPr>
          <a:xfrm rot="10800000">
            <a:off x="7704911" y="1620066"/>
            <a:ext cx="1059468" cy="80913"/>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正方形/長方形 99">
            <a:extLst>
              <a:ext uri="{FF2B5EF4-FFF2-40B4-BE49-F238E27FC236}">
                <a16:creationId xmlns:a16="http://schemas.microsoft.com/office/drawing/2014/main" id="{45D47F98-629A-4E9A-BC39-EA1E0A4A4344}"/>
              </a:ext>
            </a:extLst>
          </p:cNvPr>
          <p:cNvSpPr/>
          <p:nvPr/>
        </p:nvSpPr>
        <p:spPr>
          <a:xfrm>
            <a:off x="8109268" y="1439318"/>
            <a:ext cx="432000" cy="360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←助言</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02" name="正方形/長方形 101">
            <a:extLst>
              <a:ext uri="{FF2B5EF4-FFF2-40B4-BE49-F238E27FC236}">
                <a16:creationId xmlns:a16="http://schemas.microsoft.com/office/drawing/2014/main" id="{F8CB5EA1-6204-42EE-83ED-D0B011161FC8}"/>
              </a:ext>
            </a:extLst>
          </p:cNvPr>
          <p:cNvSpPr/>
          <p:nvPr/>
        </p:nvSpPr>
        <p:spPr>
          <a:xfrm>
            <a:off x="10547050" y="1260065"/>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社長</a:t>
            </a:r>
          </a:p>
        </p:txBody>
      </p:sp>
      <p:sp>
        <p:nvSpPr>
          <p:cNvPr id="103" name="正方形/長方形 102">
            <a:extLst>
              <a:ext uri="{FF2B5EF4-FFF2-40B4-BE49-F238E27FC236}">
                <a16:creationId xmlns:a16="http://schemas.microsoft.com/office/drawing/2014/main" id="{94DF15A4-0DCA-49C3-B801-1712E17A0F4E}"/>
              </a:ext>
            </a:extLst>
          </p:cNvPr>
          <p:cNvSpPr/>
          <p:nvPr/>
        </p:nvSpPr>
        <p:spPr>
          <a:xfrm>
            <a:off x="9773936" y="1953641"/>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sz="1000" dirty="0">
                <a:solidFill>
                  <a:schemeClr val="tx1"/>
                </a:solidFill>
                <a:latin typeface="Meiryo UI" panose="020B0604030504040204" pitchFamily="50" charset="-128"/>
                <a:ea typeface="Meiryo UI" panose="020B0604030504040204" pitchFamily="50" charset="-128"/>
              </a:rPr>
              <a:t>A</a:t>
            </a:r>
            <a:r>
              <a:rPr lang="ja-JP" altLang="en-US" sz="1000" dirty="0">
                <a:solidFill>
                  <a:schemeClr val="tx1"/>
                </a:solidFill>
                <a:latin typeface="Meiryo UI" panose="020B0604030504040204" pitchFamily="50" charset="-128"/>
                <a:ea typeface="Meiryo UI" panose="020B0604030504040204" pitchFamily="50" charset="-128"/>
              </a:rPr>
              <a:t>事業部</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104" name="正方形/長方形 103">
            <a:extLst>
              <a:ext uri="{FF2B5EF4-FFF2-40B4-BE49-F238E27FC236}">
                <a16:creationId xmlns:a16="http://schemas.microsoft.com/office/drawing/2014/main" id="{E465BF12-0A2D-441C-A226-94052808A267}"/>
              </a:ext>
            </a:extLst>
          </p:cNvPr>
          <p:cNvSpPr/>
          <p:nvPr/>
        </p:nvSpPr>
        <p:spPr>
          <a:xfrm>
            <a:off x="10547050" y="1953641"/>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000" dirty="0">
                <a:solidFill>
                  <a:schemeClr val="tx1"/>
                </a:solidFill>
                <a:latin typeface="Meiryo UI" panose="020B0604030504040204" pitchFamily="50" charset="-128"/>
                <a:ea typeface="Meiryo UI" panose="020B0604030504040204" pitchFamily="50" charset="-128"/>
              </a:rPr>
              <a:t>B</a:t>
            </a:r>
            <a:r>
              <a:rPr kumimoji="1" lang="ja-JP" altLang="en-US" sz="1000" dirty="0">
                <a:solidFill>
                  <a:schemeClr val="tx1"/>
                </a:solidFill>
                <a:latin typeface="Meiryo UI" panose="020B0604030504040204" pitchFamily="50" charset="-128"/>
                <a:ea typeface="Meiryo UI" panose="020B0604030504040204" pitchFamily="50" charset="-128"/>
              </a:rPr>
              <a:t>事業部</a:t>
            </a:r>
          </a:p>
        </p:txBody>
      </p:sp>
      <p:sp>
        <p:nvSpPr>
          <p:cNvPr id="105" name="正方形/長方形 104">
            <a:extLst>
              <a:ext uri="{FF2B5EF4-FFF2-40B4-BE49-F238E27FC236}">
                <a16:creationId xmlns:a16="http://schemas.microsoft.com/office/drawing/2014/main" id="{1536C91C-9E5A-4674-8600-4172CE9C5D5F}"/>
              </a:ext>
            </a:extLst>
          </p:cNvPr>
          <p:cNvSpPr/>
          <p:nvPr/>
        </p:nvSpPr>
        <p:spPr>
          <a:xfrm>
            <a:off x="11320621" y="1953641"/>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000" dirty="0">
                <a:solidFill>
                  <a:schemeClr val="tx1"/>
                </a:solidFill>
                <a:latin typeface="Meiryo UI" panose="020B0604030504040204" pitchFamily="50" charset="-128"/>
                <a:ea typeface="Meiryo UI" panose="020B0604030504040204" pitchFamily="50" charset="-128"/>
              </a:rPr>
              <a:t>C</a:t>
            </a:r>
            <a:r>
              <a:rPr kumimoji="1" lang="ja-JP" altLang="en-US" sz="1000" dirty="0">
                <a:solidFill>
                  <a:schemeClr val="tx1"/>
                </a:solidFill>
                <a:latin typeface="Meiryo UI" panose="020B0604030504040204" pitchFamily="50" charset="-128"/>
                <a:ea typeface="Meiryo UI" panose="020B0604030504040204" pitchFamily="50" charset="-128"/>
              </a:rPr>
              <a:t>事業部</a:t>
            </a:r>
          </a:p>
        </p:txBody>
      </p:sp>
      <p:cxnSp>
        <p:nvCxnSpPr>
          <p:cNvPr id="106" name="コネクタ: カギ線 105">
            <a:extLst>
              <a:ext uri="{FF2B5EF4-FFF2-40B4-BE49-F238E27FC236}">
                <a16:creationId xmlns:a16="http://schemas.microsoft.com/office/drawing/2014/main" id="{BFFBD72E-186C-4FDE-9608-C8C1AE147E28}"/>
              </a:ext>
            </a:extLst>
          </p:cNvPr>
          <p:cNvCxnSpPr>
            <a:cxnSpLocks/>
            <a:stCxn id="103" idx="0"/>
            <a:endCxn id="102" idx="2"/>
          </p:cNvCxnSpPr>
          <p:nvPr/>
        </p:nvCxnSpPr>
        <p:spPr>
          <a:xfrm rot="5400000" flipH="1" flipV="1">
            <a:off x="10209705" y="1400296"/>
            <a:ext cx="333576" cy="77311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コネクタ: カギ線 106">
            <a:extLst>
              <a:ext uri="{FF2B5EF4-FFF2-40B4-BE49-F238E27FC236}">
                <a16:creationId xmlns:a16="http://schemas.microsoft.com/office/drawing/2014/main" id="{93C58298-ACDA-46A9-B874-99F895D1F13E}"/>
              </a:ext>
            </a:extLst>
          </p:cNvPr>
          <p:cNvCxnSpPr>
            <a:cxnSpLocks/>
            <a:stCxn id="105" idx="0"/>
            <a:endCxn id="102" idx="2"/>
          </p:cNvCxnSpPr>
          <p:nvPr/>
        </p:nvCxnSpPr>
        <p:spPr>
          <a:xfrm rot="16200000" flipV="1">
            <a:off x="10983048" y="1400067"/>
            <a:ext cx="333576" cy="77357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190897F6-2A3D-4C4F-A075-4E799DBC5684}"/>
              </a:ext>
            </a:extLst>
          </p:cNvPr>
          <p:cNvCxnSpPr>
            <a:cxnSpLocks/>
            <a:stCxn id="102" idx="2"/>
            <a:endCxn id="104" idx="0"/>
          </p:cNvCxnSpPr>
          <p:nvPr/>
        </p:nvCxnSpPr>
        <p:spPr>
          <a:xfrm>
            <a:off x="10763050" y="1620065"/>
            <a:ext cx="0" cy="333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正方形/長方形 108">
            <a:extLst>
              <a:ext uri="{FF2B5EF4-FFF2-40B4-BE49-F238E27FC236}">
                <a16:creationId xmlns:a16="http://schemas.microsoft.com/office/drawing/2014/main" id="{65F628A6-84BC-4044-8886-6F989EF1591B}"/>
              </a:ext>
            </a:extLst>
          </p:cNvPr>
          <p:cNvSpPr/>
          <p:nvPr/>
        </p:nvSpPr>
        <p:spPr>
          <a:xfrm>
            <a:off x="9449924" y="2635024"/>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営業部</a:t>
            </a:r>
          </a:p>
        </p:txBody>
      </p:sp>
      <p:cxnSp>
        <p:nvCxnSpPr>
          <p:cNvPr id="114" name="コネクタ: カギ線 113">
            <a:extLst>
              <a:ext uri="{FF2B5EF4-FFF2-40B4-BE49-F238E27FC236}">
                <a16:creationId xmlns:a16="http://schemas.microsoft.com/office/drawing/2014/main" id="{5FCD2C09-FBC1-402B-8CB2-5BC36BAB0B5E}"/>
              </a:ext>
            </a:extLst>
          </p:cNvPr>
          <p:cNvCxnSpPr>
            <a:cxnSpLocks/>
            <a:stCxn id="109" idx="0"/>
            <a:endCxn id="103" idx="2"/>
          </p:cNvCxnSpPr>
          <p:nvPr/>
        </p:nvCxnSpPr>
        <p:spPr>
          <a:xfrm rot="5400000" flipH="1" flipV="1">
            <a:off x="9667239" y="2312327"/>
            <a:ext cx="321383" cy="324012"/>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正方形/長方形 114">
            <a:extLst>
              <a:ext uri="{FF2B5EF4-FFF2-40B4-BE49-F238E27FC236}">
                <a16:creationId xmlns:a16="http://schemas.microsoft.com/office/drawing/2014/main" id="{FC3758E0-4955-434E-9635-6C08330541F3}"/>
              </a:ext>
            </a:extLst>
          </p:cNvPr>
          <p:cNvSpPr/>
          <p:nvPr/>
        </p:nvSpPr>
        <p:spPr>
          <a:xfrm>
            <a:off x="10007607" y="2635024"/>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物流部</a:t>
            </a:r>
          </a:p>
        </p:txBody>
      </p:sp>
      <p:sp>
        <p:nvSpPr>
          <p:cNvPr id="116" name="正方形/長方形 115">
            <a:extLst>
              <a:ext uri="{FF2B5EF4-FFF2-40B4-BE49-F238E27FC236}">
                <a16:creationId xmlns:a16="http://schemas.microsoft.com/office/drawing/2014/main" id="{B2301CAB-466A-484A-B910-63851F456A3E}"/>
              </a:ext>
            </a:extLst>
          </p:cNvPr>
          <p:cNvSpPr/>
          <p:nvPr/>
        </p:nvSpPr>
        <p:spPr>
          <a:xfrm>
            <a:off x="10529352" y="2635024"/>
            <a:ext cx="432000" cy="36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製造</a:t>
            </a:r>
            <a:r>
              <a:rPr kumimoji="1" lang="ja-JP" altLang="en-US" sz="1000" dirty="0">
                <a:solidFill>
                  <a:schemeClr val="tx1"/>
                </a:solidFill>
                <a:latin typeface="Meiryo UI" panose="020B0604030504040204" pitchFamily="50" charset="-128"/>
                <a:ea typeface="Meiryo UI" panose="020B0604030504040204" pitchFamily="50" charset="-128"/>
              </a:rPr>
              <a:t>部</a:t>
            </a:r>
          </a:p>
        </p:txBody>
      </p:sp>
      <p:cxnSp>
        <p:nvCxnSpPr>
          <p:cNvPr id="119" name="コネクタ: カギ線 118">
            <a:extLst>
              <a:ext uri="{FF2B5EF4-FFF2-40B4-BE49-F238E27FC236}">
                <a16:creationId xmlns:a16="http://schemas.microsoft.com/office/drawing/2014/main" id="{471EB315-2FA9-4B88-B474-4A076E508EE0}"/>
              </a:ext>
            </a:extLst>
          </p:cNvPr>
          <p:cNvCxnSpPr>
            <a:cxnSpLocks/>
            <a:stCxn id="115" idx="0"/>
            <a:endCxn id="103" idx="2"/>
          </p:cNvCxnSpPr>
          <p:nvPr/>
        </p:nvCxnSpPr>
        <p:spPr>
          <a:xfrm rot="16200000" flipV="1">
            <a:off x="9946081" y="2357497"/>
            <a:ext cx="321383" cy="23367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コネクタ: カギ線 121">
            <a:extLst>
              <a:ext uri="{FF2B5EF4-FFF2-40B4-BE49-F238E27FC236}">
                <a16:creationId xmlns:a16="http://schemas.microsoft.com/office/drawing/2014/main" id="{CE13AE39-FC62-40FD-A1DC-C8A45ECDDADA}"/>
              </a:ext>
            </a:extLst>
          </p:cNvPr>
          <p:cNvCxnSpPr>
            <a:cxnSpLocks/>
            <a:stCxn id="116" idx="0"/>
            <a:endCxn id="103" idx="2"/>
          </p:cNvCxnSpPr>
          <p:nvPr/>
        </p:nvCxnSpPr>
        <p:spPr>
          <a:xfrm rot="16200000" flipV="1">
            <a:off x="10206953" y="2096625"/>
            <a:ext cx="321383" cy="755416"/>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116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675A-A7FE-408B-B381-3B2DE90C5F52}"/>
              </a:ext>
            </a:extLst>
          </p:cNvPr>
          <p:cNvSpPr>
            <a:spLocks noGrp="1"/>
          </p:cNvSpPr>
          <p:nvPr>
            <p:ph type="title"/>
          </p:nvPr>
        </p:nvSpPr>
        <p:spPr>
          <a:xfrm>
            <a:off x="0" y="0"/>
            <a:ext cx="12192000" cy="551935"/>
          </a:xfrm>
        </p:spPr>
        <p:txBody>
          <a:bodyPr>
            <a:noAutofit/>
          </a:bodyPr>
          <a:lstStyle/>
          <a:p>
            <a:r>
              <a:rPr lang="ja-JP" altLang="en-US" sz="2400" b="1" dirty="0">
                <a:latin typeface="Meiryo UI" panose="020B0604030504040204" pitchFamily="50" charset="-128"/>
                <a:ea typeface="Meiryo UI" panose="020B0604030504040204" pitchFamily="50" charset="-128"/>
              </a:rPr>
              <a:t>組織形態（組織デザイン）知識補足③</a:t>
            </a:r>
            <a:endParaRPr kumimoji="1" lang="ja-JP" altLang="en-US" sz="2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BF32D960-A28B-42A9-A272-BF98EDE36AB5}"/>
              </a:ext>
            </a:extLst>
          </p:cNvPr>
          <p:cNvSpPr txBox="1"/>
          <p:nvPr/>
        </p:nvSpPr>
        <p:spPr>
          <a:xfrm>
            <a:off x="100535" y="923705"/>
            <a:ext cx="4258963" cy="307777"/>
          </a:xfrm>
          <a:prstGeom prst="rect">
            <a:avLst/>
          </a:prstGeom>
          <a:noFill/>
        </p:spPr>
        <p:txBody>
          <a:bodyPr wrap="square" rtlCol="0">
            <a:spAutoFit/>
          </a:bodyPr>
          <a:lstStyle/>
          <a:p>
            <a:r>
              <a:rPr lang="ja-JP" altLang="en-US" sz="1400" b="1" u="sng" dirty="0">
                <a:latin typeface="Meiryo UI" panose="020B0604030504040204" pitchFamily="50" charset="-128"/>
                <a:ea typeface="Meiryo UI" panose="020B0604030504040204" pitchFamily="50" charset="-128"/>
              </a:rPr>
              <a:t>今後あるべき組織</a:t>
            </a:r>
            <a:endParaRPr kumimoji="1" lang="ja-JP" altLang="en-US" sz="1400" b="1" u="sng"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2CA03B64-BBDC-4FA3-BB93-220355311A1B}"/>
              </a:ext>
            </a:extLst>
          </p:cNvPr>
          <p:cNvSpPr txBox="1"/>
          <p:nvPr/>
        </p:nvSpPr>
        <p:spPr>
          <a:xfrm>
            <a:off x="100535" y="1356066"/>
            <a:ext cx="6234361" cy="4832092"/>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①学習する組織</a:t>
            </a:r>
            <a:endParaRPr kumimoji="1"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市場の変化に柔軟に対応し、自己改革できる組織</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組織と個人のビジョンを共有する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従業員一人ひとりが自己を高めていく意識を持つ</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組織文化による固定概念を捨てる必要がある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②現場判断と経営トップの判断が連携し迅速に運営できる組織</a:t>
            </a:r>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現場に任せることとトップが判断すべきことを明確にし、そのバランスをとることが</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中小企業の強みである機動力・柔軟性の発揮につながる</a:t>
            </a:r>
            <a:endParaRPr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③組織内の各階層が独立して意思決定を行い、経営理念やビジョンを共有している</a:t>
            </a:r>
            <a:endParaRPr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（自律型組織）</a:t>
            </a:r>
            <a:endParaRPr kumimoji="1"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各従業員が学んだことを組織の経験として蓄積し「組織知」を形成していくことが</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組織の成功に向けて重要な要件</a:t>
            </a:r>
            <a:endParaRPr lang="en-US" altLang="ja-JP" sz="1400"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④遂行能力と戦略能力のバランスの取れた組織</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①と②が機能してくると、事業環境の変換に応じて、遂行の戦略のバランスが</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うまくとれた組織となる</a:t>
            </a:r>
            <a:endParaRPr kumimoji="1"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⑤プロフェッショナルを活かせる活性化された組織</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思い切った抜擢人事・人事登用を行い、だらだらした昇進ムードを払拭し組織活性化</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報酬基準の見直しで従業員意欲の向上を図る</a:t>
            </a:r>
            <a:endParaRPr kumimoji="1"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733021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dirty="0" smtClean="0">
            <a:solidFill>
              <a:sysClr val="windowText" lastClr="000000"/>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16352</TotalTime>
  <Words>7938</Words>
  <PresentationFormat>ワイド画面</PresentationFormat>
  <Paragraphs>1276</Paragraphs>
  <Slides>51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51</vt:i4>
      </vt:variant>
    </vt:vector>
  </HeadingPairs>
  <TitlesOfParts>
    <vt:vector size="57" baseType="lpstr">
      <vt:lpstr>Meiryo UI</vt:lpstr>
      <vt:lpstr>游ゴシック</vt:lpstr>
      <vt:lpstr>游ゴシック Light</vt:lpstr>
      <vt:lpstr>Arial</vt:lpstr>
      <vt:lpstr>Wingdings</vt:lpstr>
      <vt:lpstr>Office テーマ</vt:lpstr>
      <vt:lpstr>PowerPoint プレゼンテーション</vt:lpstr>
      <vt:lpstr>PowerPoint プレゼンテーション</vt:lpstr>
      <vt:lpstr>大枠戦略検討</vt:lpstr>
      <vt:lpstr>リーダーシップとマネジメント</vt:lpstr>
      <vt:lpstr>リーダーシップとマネジメント　知識補足</vt:lpstr>
      <vt:lpstr>組織形態（組織デザイン）</vt:lpstr>
      <vt:lpstr>組織形態（組織デザイン）知識補足①</vt:lpstr>
      <vt:lpstr>組織形態（組織デザイン）知識補足②</vt:lpstr>
      <vt:lpstr>組織形態（組織デザイン）知識補足③</vt:lpstr>
      <vt:lpstr>組織の成立と存続要件</vt:lpstr>
      <vt:lpstr>組織風土と組織文化</vt:lpstr>
      <vt:lpstr>組織のライフサイクル</vt:lpstr>
      <vt:lpstr>組織のライフサイクル　知識補足</vt:lpstr>
      <vt:lpstr>モチベーションアップ</vt:lpstr>
      <vt:lpstr>モチベーションアップ　知識補足①</vt:lpstr>
      <vt:lpstr>モチベーションアップ　知識補足②</vt:lpstr>
      <vt:lpstr>能力開発</vt:lpstr>
      <vt:lpstr>インターナルマーケティング</vt:lpstr>
      <vt:lpstr>評価</vt:lpstr>
      <vt:lpstr>評価　知識補足</vt:lpstr>
      <vt:lpstr>報酬</vt:lpstr>
      <vt:lpstr>キャリアコース</vt:lpstr>
      <vt:lpstr>非正規社員の活用</vt:lpstr>
      <vt:lpstr>採用・退職</vt:lpstr>
      <vt:lpstr>同族会社・非同族会社</vt:lpstr>
      <vt:lpstr>事業承継</vt:lpstr>
      <vt:lpstr>M＆A（合併と買収）</vt:lpstr>
      <vt:lpstr>M&amp;A知識補足</vt:lpstr>
      <vt:lpstr>アウトソーシング</vt:lpstr>
      <vt:lpstr>ダイバーシティ・マネジメント</vt:lpstr>
      <vt:lpstr>業務の定型化</vt:lpstr>
      <vt:lpstr>IT活用</vt:lpstr>
      <vt:lpstr>PowerPoint プレゼンテーション</vt:lpstr>
      <vt:lpstr>大枠戦略検討</vt:lpstr>
      <vt:lpstr>アンゾフ成長戦略 補足</vt:lpstr>
      <vt:lpstr>競争戦略</vt:lpstr>
      <vt:lpstr>競争戦略</vt:lpstr>
      <vt:lpstr>市場細分化（標的市場の選定）</vt:lpstr>
      <vt:lpstr>市場細分化（標的市場の選定）知識補足</vt:lpstr>
      <vt:lpstr>PPM</vt:lpstr>
      <vt:lpstr>Product①　品揃え拡充</vt:lpstr>
      <vt:lpstr>Product②　共同開発</vt:lpstr>
      <vt:lpstr>Product③　カニバリゼーション</vt:lpstr>
      <vt:lpstr>Product④　サービス</vt:lpstr>
      <vt:lpstr>PowerPoint プレゼンテーション</vt:lpstr>
      <vt:lpstr>解答の切り口</vt:lpstr>
      <vt:lpstr>解法テクニック</vt:lpstr>
      <vt:lpstr>PowerPoint プレゼンテーション</vt:lpstr>
      <vt:lpstr>財務分析問題の３原則</vt:lpstr>
      <vt:lpstr>出題可能性が高い13の経営指標</vt:lpstr>
      <vt:lpstr>タイトル　テキストページ数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2021-11-22T16:15:22Z</dcterms:created>
  <dcterms:modified xsi:type="dcterms:W3CDTF">2022-02-04T09:26:56Z</dcterms:modified>
</cp:coreProperties>
</file>